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8" r:id="rId33"/>
    <p:sldId id="299" r:id="rId34"/>
    <p:sldId id="300" r:id="rId35"/>
    <p:sldId id="320" r:id="rId36"/>
    <p:sldId id="321" r:id="rId37"/>
    <p:sldId id="322" r:id="rId38"/>
    <p:sldId id="323" r:id="rId39"/>
    <p:sldId id="324" r:id="rId4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330" y="207391"/>
            <a:ext cx="7306309" cy="1231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39" y="1392681"/>
            <a:ext cx="8072120" cy="4208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09594" y="478663"/>
            <a:ext cx="19221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Ban</a:t>
            </a:r>
            <a:r>
              <a:rPr sz="4400" b="0" spc="5" dirty="0">
                <a:latin typeface="Times New Roman"/>
                <a:cs typeface="Times New Roman"/>
              </a:rPr>
              <a:t>k</a:t>
            </a:r>
            <a:r>
              <a:rPr sz="4400" b="0" dirty="0">
                <a:latin typeface="Times New Roman"/>
                <a:cs typeface="Times New Roman"/>
              </a:rPr>
              <a:t>ing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4368"/>
            <a:ext cx="8074025" cy="4246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914400" algn="just">
              <a:lnSpc>
                <a:spcPct val="1403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Banking Regulation </a:t>
            </a:r>
            <a:r>
              <a:rPr sz="2800" spc="-10" dirty="0">
                <a:latin typeface="Times New Roman"/>
                <a:cs typeface="Times New Roman"/>
              </a:rPr>
              <a:t>Act </a:t>
            </a:r>
            <a:r>
              <a:rPr sz="2800" spc="-5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India, </a:t>
            </a:r>
            <a:r>
              <a:rPr sz="2800" spc="-5" dirty="0">
                <a:latin typeface="Times New Roman"/>
                <a:cs typeface="Times New Roman"/>
              </a:rPr>
              <a:t>1949 defines  Banking </a:t>
            </a:r>
            <a:r>
              <a:rPr sz="2800" spc="-15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“accepting, </a:t>
            </a:r>
            <a:r>
              <a:rPr sz="2800" dirty="0">
                <a:latin typeface="Times New Roman"/>
                <a:cs typeface="Times New Roman"/>
              </a:rPr>
              <a:t>for the purpose of </a:t>
            </a:r>
            <a:r>
              <a:rPr sz="2800" spc="-5" dirty="0">
                <a:latin typeface="Times New Roman"/>
                <a:cs typeface="Times New Roman"/>
              </a:rPr>
              <a:t>lending </a:t>
            </a:r>
            <a:r>
              <a:rPr sz="2800" dirty="0">
                <a:latin typeface="Times New Roman"/>
                <a:cs typeface="Times New Roman"/>
              </a:rPr>
              <a:t>or of  </a:t>
            </a:r>
            <a:r>
              <a:rPr sz="2800" spc="-5" dirty="0">
                <a:latin typeface="Times New Roman"/>
                <a:cs typeface="Times New Roman"/>
              </a:rPr>
              <a:t>investment </a:t>
            </a:r>
            <a:r>
              <a:rPr sz="2800" dirty="0">
                <a:latin typeface="Times New Roman"/>
                <a:cs typeface="Times New Roman"/>
              </a:rPr>
              <a:t>of deposits </a:t>
            </a:r>
            <a:r>
              <a:rPr sz="2800" spc="-5" dirty="0">
                <a:latin typeface="Times New Roman"/>
                <a:cs typeface="Times New Roman"/>
              </a:rPr>
              <a:t>of money from the </a:t>
            </a:r>
            <a:r>
              <a:rPr sz="2800" dirty="0">
                <a:latin typeface="Times New Roman"/>
                <a:cs typeface="Times New Roman"/>
              </a:rPr>
              <a:t>public,  </a:t>
            </a:r>
            <a:r>
              <a:rPr sz="2800" spc="-5" dirty="0">
                <a:latin typeface="Times New Roman"/>
                <a:cs typeface="Times New Roman"/>
              </a:rPr>
              <a:t>repayable </a:t>
            </a:r>
            <a:r>
              <a:rPr sz="2800" dirty="0">
                <a:latin typeface="Times New Roman"/>
                <a:cs typeface="Times New Roman"/>
              </a:rPr>
              <a:t>on </a:t>
            </a:r>
            <a:r>
              <a:rPr sz="2800" spc="-5" dirty="0">
                <a:latin typeface="Times New Roman"/>
                <a:cs typeface="Times New Roman"/>
              </a:rPr>
              <a:t>demand </a:t>
            </a:r>
            <a:r>
              <a:rPr sz="2800" dirty="0">
                <a:latin typeface="Times New Roman"/>
                <a:cs typeface="Times New Roman"/>
              </a:rPr>
              <a:t>or otherwise or </a:t>
            </a:r>
            <a:r>
              <a:rPr sz="2800" spc="-5" dirty="0">
                <a:latin typeface="Times New Roman"/>
                <a:cs typeface="Times New Roman"/>
              </a:rPr>
              <a:t>withdrawable </a:t>
            </a:r>
            <a:r>
              <a:rPr sz="2800" spc="-15" dirty="0">
                <a:latin typeface="Times New Roman"/>
                <a:cs typeface="Times New Roman"/>
              </a:rPr>
              <a:t>by  </a:t>
            </a:r>
            <a:r>
              <a:rPr sz="2800" spc="-5" dirty="0">
                <a:latin typeface="Times New Roman"/>
                <a:cs typeface="Times New Roman"/>
              </a:rPr>
              <a:t>cheque, draft </a:t>
            </a:r>
            <a:r>
              <a:rPr sz="2800" dirty="0">
                <a:latin typeface="Times New Roman"/>
                <a:cs typeface="Times New Roman"/>
              </a:rPr>
              <a:t>order </a:t>
            </a:r>
            <a:r>
              <a:rPr sz="2800" spc="5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otherwise.” The Reserve Bank </a:t>
            </a:r>
            <a:r>
              <a:rPr sz="2800" dirty="0">
                <a:latin typeface="Times New Roman"/>
                <a:cs typeface="Times New Roman"/>
              </a:rPr>
              <a:t>of  India </a:t>
            </a:r>
            <a:r>
              <a:rPr sz="2800" spc="-5" dirty="0">
                <a:latin typeface="Times New Roman"/>
                <a:cs typeface="Times New Roman"/>
              </a:rPr>
              <a:t>Act, </a:t>
            </a:r>
            <a:r>
              <a:rPr sz="2800" dirty="0">
                <a:latin typeface="Times New Roman"/>
                <a:cs typeface="Times New Roman"/>
              </a:rPr>
              <a:t>1934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the Banking Regulation Act, </a:t>
            </a:r>
            <a:r>
              <a:rPr sz="2800" dirty="0">
                <a:latin typeface="Times New Roman"/>
                <a:cs typeface="Times New Roman"/>
              </a:rPr>
              <a:t>1949,  </a:t>
            </a:r>
            <a:r>
              <a:rPr sz="2800" spc="-5" dirty="0">
                <a:latin typeface="Times New Roman"/>
                <a:cs typeface="Times New Roman"/>
              </a:rPr>
              <a:t>govern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banking operations in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</a:t>
            </a:r>
            <a:r>
              <a:rPr sz="3000" dirty="0"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11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6133" y="252730"/>
            <a:ext cx="3951604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b="0" dirty="0">
                <a:latin typeface="Times New Roman"/>
                <a:cs typeface="Times New Roman"/>
              </a:rPr>
              <a:t>Development</a:t>
            </a:r>
            <a:r>
              <a:rPr sz="3800" b="0" spc="-110" dirty="0">
                <a:latin typeface="Times New Roman"/>
                <a:cs typeface="Times New Roman"/>
              </a:rPr>
              <a:t> </a:t>
            </a:r>
            <a:r>
              <a:rPr sz="3800" b="0" dirty="0">
                <a:latin typeface="Times New Roman"/>
                <a:cs typeface="Times New Roman"/>
              </a:rPr>
              <a:t>Banks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969010"/>
            <a:ext cx="8046720" cy="523176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marR="31115" indent="-343535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development bank </a:t>
            </a:r>
            <a:r>
              <a:rPr sz="2800" spc="-10" dirty="0">
                <a:latin typeface="Times New Roman"/>
                <a:cs typeface="Times New Roman"/>
              </a:rPr>
              <a:t>may </a:t>
            </a:r>
            <a:r>
              <a:rPr sz="2800" spc="-5" dirty="0">
                <a:latin typeface="Times New Roman"/>
                <a:cs typeface="Times New Roman"/>
              </a:rPr>
              <a:t>be defined as a financial  institution concerned with </a:t>
            </a:r>
            <a:r>
              <a:rPr sz="2800" dirty="0">
                <a:latin typeface="Times New Roman"/>
                <a:cs typeface="Times New Roman"/>
              </a:rPr>
              <a:t>providing </a:t>
            </a:r>
            <a:r>
              <a:rPr sz="2800" spc="-5" dirty="0">
                <a:latin typeface="Times New Roman"/>
                <a:cs typeface="Times New Roman"/>
              </a:rPr>
              <a:t>all types of  financial assistance to </a:t>
            </a:r>
            <a:r>
              <a:rPr sz="2800" dirty="0">
                <a:latin typeface="Times New Roman"/>
                <a:cs typeface="Times New Roman"/>
              </a:rPr>
              <a:t>business units </a:t>
            </a:r>
            <a:r>
              <a:rPr sz="2800" spc="-5" dirty="0">
                <a:latin typeface="Times New Roman"/>
                <a:cs typeface="Times New Roman"/>
              </a:rPr>
              <a:t>in </a:t>
            </a:r>
            <a:r>
              <a:rPr sz="2800" dirty="0">
                <a:latin typeface="Times New Roman"/>
                <a:cs typeface="Times New Roman"/>
              </a:rPr>
              <a:t>the form </a:t>
            </a:r>
            <a:r>
              <a:rPr sz="2800" spc="-5" dirty="0">
                <a:latin typeface="Times New Roman"/>
                <a:cs typeface="Times New Roman"/>
              </a:rPr>
              <a:t>of  loans, underwriting, investment and guarantee  operations and promotional activities-economic  development in general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industrial </a:t>
            </a:r>
            <a:r>
              <a:rPr sz="2800" spc="-5" dirty="0">
                <a:latin typeface="Times New Roman"/>
                <a:cs typeface="Times New Roman"/>
              </a:rPr>
              <a:t>development in  particular</a:t>
            </a:r>
            <a:endParaRPr sz="2800">
              <a:latin typeface="Times New Roman"/>
              <a:cs typeface="Times New Roman"/>
            </a:endParaRPr>
          </a:p>
          <a:p>
            <a:pPr marL="355600" marR="454025" indent="-343535">
              <a:lnSpc>
                <a:spcPts val="302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A development bank is basically a term lending  institution. It is a multipurpose financial institution  with a </a:t>
            </a:r>
            <a:r>
              <a:rPr sz="2800" dirty="0">
                <a:latin typeface="Times New Roman"/>
                <a:cs typeface="Times New Roman"/>
              </a:rPr>
              <a:t>broad </a:t>
            </a:r>
            <a:r>
              <a:rPr sz="2800" spc="-5" dirty="0">
                <a:latin typeface="Times New Roman"/>
                <a:cs typeface="Times New Roman"/>
              </a:rPr>
              <a:t>development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outlook.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3020"/>
              </a:lnSpc>
              <a:spcBef>
                <a:spcPts val="6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 </a:t>
            </a:r>
            <a:r>
              <a:rPr sz="2800" dirty="0">
                <a:latin typeface="Times New Roman"/>
                <a:cs typeface="Times New Roman"/>
              </a:rPr>
              <a:t>industrial </a:t>
            </a:r>
            <a:r>
              <a:rPr sz="2800" spc="-5" dirty="0">
                <a:latin typeface="Times New Roman"/>
                <a:cs typeface="Times New Roman"/>
              </a:rPr>
              <a:t>finance corporation of </a:t>
            </a:r>
            <a:r>
              <a:rPr sz="2800" dirty="0">
                <a:latin typeface="Times New Roman"/>
                <a:cs typeface="Times New Roman"/>
              </a:rPr>
              <a:t>India, the </a:t>
            </a:r>
            <a:r>
              <a:rPr sz="2800" spc="-5" dirty="0">
                <a:latin typeface="Times New Roman"/>
                <a:cs typeface="Times New Roman"/>
              </a:rPr>
              <a:t>first  development bank </a:t>
            </a:r>
            <a:r>
              <a:rPr sz="2800" spc="-10" dirty="0">
                <a:latin typeface="Times New Roman"/>
                <a:cs typeface="Times New Roman"/>
              </a:rPr>
              <a:t>was </a:t>
            </a:r>
            <a:r>
              <a:rPr sz="2800" spc="-5" dirty="0">
                <a:latin typeface="Times New Roman"/>
                <a:cs typeface="Times New Roman"/>
              </a:rPr>
              <a:t>established in </a:t>
            </a:r>
            <a:r>
              <a:rPr sz="2800" dirty="0">
                <a:latin typeface="Times New Roman"/>
                <a:cs typeface="Times New Roman"/>
              </a:rPr>
              <a:t>1948.  </a:t>
            </a:r>
            <a:r>
              <a:rPr sz="2800" spc="-5" dirty="0">
                <a:latin typeface="Times New Roman"/>
                <a:cs typeface="Times New Roman"/>
              </a:rPr>
              <a:t>Subsequently </a:t>
            </a:r>
            <a:r>
              <a:rPr sz="2800" spc="-10" dirty="0">
                <a:latin typeface="Times New Roman"/>
                <a:cs typeface="Times New Roman"/>
              </a:rPr>
              <a:t>many </a:t>
            </a:r>
            <a:r>
              <a:rPr sz="2800" spc="-5" dirty="0">
                <a:latin typeface="Times New Roman"/>
                <a:cs typeface="Times New Roman"/>
              </a:rPr>
              <a:t>other institutions were </a:t>
            </a:r>
            <a:r>
              <a:rPr sz="2800" spc="5" dirty="0">
                <a:latin typeface="Times New Roman"/>
                <a:cs typeface="Times New Roman"/>
              </a:rPr>
              <a:t>set-up.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6133591"/>
            <a:ext cx="33064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IDBI, IFCI, SIDBI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etc.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12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23213" y="527431"/>
            <a:ext cx="6496050" cy="605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b="0" dirty="0">
                <a:latin typeface="Times New Roman"/>
                <a:cs typeface="Times New Roman"/>
              </a:rPr>
              <a:t>Functions of Development</a:t>
            </a:r>
            <a:r>
              <a:rPr sz="3800" b="0" spc="-145" dirty="0">
                <a:latin typeface="Times New Roman"/>
                <a:cs typeface="Times New Roman"/>
              </a:rPr>
              <a:t> </a:t>
            </a:r>
            <a:r>
              <a:rPr sz="3800" b="0" dirty="0">
                <a:latin typeface="Times New Roman"/>
                <a:cs typeface="Times New Roman"/>
              </a:rPr>
              <a:t>Banks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369770"/>
            <a:ext cx="6363970" cy="378269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Fostering industrial</a:t>
            </a:r>
            <a:r>
              <a:rPr sz="3200" spc="-7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growth</a:t>
            </a:r>
            <a:endParaRPr sz="3200">
              <a:latin typeface="Times New Roman"/>
              <a:cs typeface="Times New Roman"/>
            </a:endParaRPr>
          </a:p>
          <a:p>
            <a:pPr marL="457834" indent="-44577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457834" algn="l"/>
                <a:tab pos="458470" algn="l"/>
              </a:tabLst>
            </a:pPr>
            <a:r>
              <a:rPr sz="3200" dirty="0">
                <a:latin typeface="Times New Roman"/>
                <a:cs typeface="Times New Roman"/>
              </a:rPr>
              <a:t>Providing Long term</a:t>
            </a:r>
            <a:r>
              <a:rPr sz="3200" spc="-9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assistant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Balanced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development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Providing Promotional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services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Infrastructure</a:t>
            </a:r>
            <a:r>
              <a:rPr sz="3200" spc="-4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building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Entrepreneur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Development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Times New Roman"/>
                <a:cs typeface="Times New Roman"/>
              </a:rPr>
              <a:t>Fulfilling </a:t>
            </a:r>
            <a:r>
              <a:rPr sz="3200" dirty="0">
                <a:latin typeface="Times New Roman"/>
                <a:cs typeface="Times New Roman"/>
              </a:rPr>
              <a:t>Socio economic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objectives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13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3566" y="255524"/>
            <a:ext cx="404685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Times New Roman"/>
                <a:cs typeface="Times New Roman"/>
              </a:rPr>
              <a:t>Investment</a:t>
            </a:r>
            <a:r>
              <a:rPr sz="4400" b="0" spc="-90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Banks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1197610"/>
            <a:ext cx="8456295" cy="407225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3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Meaning</a:t>
            </a:r>
            <a:r>
              <a:rPr sz="2800" spc="-5" dirty="0">
                <a:latin typeface="Times New Roman"/>
                <a:cs typeface="Times New Roman"/>
              </a:rPr>
              <a:t>: </a:t>
            </a:r>
            <a:r>
              <a:rPr sz="2800" dirty="0">
                <a:latin typeface="Times New Roman"/>
                <a:cs typeface="Times New Roman"/>
              </a:rPr>
              <a:t>Financial </a:t>
            </a:r>
            <a:r>
              <a:rPr sz="2800" spc="-5" dirty="0">
                <a:latin typeface="Times New Roman"/>
                <a:cs typeface="Times New Roman"/>
              </a:rPr>
              <a:t>intermediaries </a:t>
            </a:r>
            <a:r>
              <a:rPr sz="2800" spc="-1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acquire </a:t>
            </a:r>
            <a:r>
              <a:rPr sz="2800" dirty="0">
                <a:latin typeface="Times New Roman"/>
                <a:cs typeface="Times New Roman"/>
              </a:rPr>
              <a:t>the  </a:t>
            </a:r>
            <a:r>
              <a:rPr sz="2800" spc="-5" dirty="0">
                <a:latin typeface="Times New Roman"/>
                <a:cs typeface="Times New Roman"/>
              </a:rPr>
              <a:t>savings </a:t>
            </a:r>
            <a:r>
              <a:rPr sz="2800" spc="-10" dirty="0">
                <a:latin typeface="Times New Roman"/>
                <a:cs typeface="Times New Roman"/>
              </a:rPr>
              <a:t>of </a:t>
            </a:r>
            <a:r>
              <a:rPr sz="2800" dirty="0">
                <a:latin typeface="Times New Roman"/>
                <a:cs typeface="Times New Roman"/>
              </a:rPr>
              <a:t>people </a:t>
            </a:r>
            <a:r>
              <a:rPr sz="2800" spc="-5" dirty="0">
                <a:latin typeface="Times New Roman"/>
                <a:cs typeface="Times New Roman"/>
              </a:rPr>
              <a:t>and direct these funds into the  </a:t>
            </a:r>
            <a:r>
              <a:rPr sz="2800" dirty="0">
                <a:latin typeface="Times New Roman"/>
                <a:cs typeface="Times New Roman"/>
              </a:rPr>
              <a:t>business </a:t>
            </a:r>
            <a:r>
              <a:rPr sz="2800" spc="-5" dirty="0">
                <a:latin typeface="Times New Roman"/>
                <a:cs typeface="Times New Roman"/>
              </a:rPr>
              <a:t>enterprises seeking capital for the acquisition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plant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equipment and for holding inventories are  called ‘investment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banks’.</a:t>
            </a:r>
            <a:endParaRPr sz="2800">
              <a:latin typeface="Times New Roman"/>
              <a:cs typeface="Times New Roman"/>
            </a:endParaRPr>
          </a:p>
          <a:p>
            <a:pPr marL="355600" marR="8255" indent="-342900" algn="just">
              <a:lnSpc>
                <a:spcPts val="3030"/>
              </a:lnSpc>
              <a:spcBef>
                <a:spcPts val="71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10" dirty="0">
                <a:latin typeface="Times New Roman"/>
                <a:cs typeface="Times New Roman"/>
              </a:rPr>
              <a:t>Features</a:t>
            </a:r>
            <a:r>
              <a:rPr sz="2800" spc="-10" dirty="0">
                <a:latin typeface="Times New Roman"/>
                <a:cs typeface="Times New Roman"/>
              </a:rPr>
              <a:t>: </a:t>
            </a:r>
            <a:r>
              <a:rPr sz="2800" spc="-5" dirty="0">
                <a:latin typeface="Times New Roman"/>
                <a:cs typeface="Times New Roman"/>
              </a:rPr>
              <a:t>Long term financing, </a:t>
            </a:r>
            <a:r>
              <a:rPr sz="2800" spc="-25" dirty="0">
                <a:latin typeface="Times New Roman"/>
                <a:cs typeface="Times New Roman"/>
              </a:rPr>
              <a:t>Security, </a:t>
            </a:r>
            <a:r>
              <a:rPr sz="2800" spc="-15" dirty="0">
                <a:latin typeface="Times New Roman"/>
                <a:cs typeface="Times New Roman"/>
              </a:rPr>
              <a:t>merchandiser,  </a:t>
            </a:r>
            <a:r>
              <a:rPr sz="2800" spc="-5" dirty="0">
                <a:latin typeface="Times New Roman"/>
                <a:cs typeface="Times New Roman"/>
              </a:rPr>
              <a:t>Security middlemen, </a:t>
            </a:r>
            <a:r>
              <a:rPr sz="2800" spc="-15" dirty="0">
                <a:latin typeface="Times New Roman"/>
                <a:cs typeface="Times New Roman"/>
              </a:rPr>
              <a:t>Insurer,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Underwriter</a:t>
            </a:r>
            <a:endParaRPr sz="2800">
              <a:latin typeface="Times New Roman"/>
              <a:cs typeface="Times New Roman"/>
            </a:endParaRPr>
          </a:p>
          <a:p>
            <a:pPr marL="355600" marR="8255" indent="-342900" algn="just">
              <a:lnSpc>
                <a:spcPct val="89200"/>
              </a:lnSpc>
              <a:spcBef>
                <a:spcPts val="650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Functions</a:t>
            </a:r>
            <a:r>
              <a:rPr sz="2800" dirty="0">
                <a:latin typeface="Times New Roman"/>
                <a:cs typeface="Times New Roman"/>
              </a:rPr>
              <a:t>: </a:t>
            </a:r>
            <a:r>
              <a:rPr sz="2800" spc="-5" dirty="0">
                <a:latin typeface="Times New Roman"/>
                <a:cs typeface="Times New Roman"/>
              </a:rPr>
              <a:t>Capital formation, Underwriting, Purchase 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securities, Selling of securities, Advisory services,  Acting </a:t>
            </a:r>
            <a:r>
              <a:rPr sz="2800" spc="-10" dirty="0">
                <a:latin typeface="Times New Roman"/>
                <a:cs typeface="Times New Roman"/>
              </a:rPr>
              <a:t>as</a:t>
            </a:r>
            <a:r>
              <a:rPr sz="2800" spc="-5" dirty="0">
                <a:latin typeface="Times New Roman"/>
                <a:cs typeface="Times New Roman"/>
              </a:rPr>
              <a:t> dealer</a:t>
            </a:r>
            <a:r>
              <a:rPr sz="2800" b="1" spc="-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14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19577" y="478663"/>
            <a:ext cx="37045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Merchant</a:t>
            </a:r>
            <a:r>
              <a:rPr sz="4400" b="0" spc="-95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Banks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340" y="1240281"/>
            <a:ext cx="8454390" cy="3098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Meaning</a:t>
            </a:r>
            <a:r>
              <a:rPr sz="2800" spc="-5" dirty="0">
                <a:latin typeface="Times New Roman"/>
                <a:cs typeface="Times New Roman"/>
              </a:rPr>
              <a:t>: Institution that render wide range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services  </a:t>
            </a:r>
            <a:r>
              <a:rPr sz="2800" dirty="0">
                <a:latin typeface="Times New Roman"/>
                <a:cs typeface="Times New Roman"/>
              </a:rPr>
              <a:t>such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the management of </a:t>
            </a:r>
            <a:r>
              <a:rPr sz="2800" spc="-10" dirty="0">
                <a:latin typeface="Times New Roman"/>
                <a:cs typeface="Times New Roman"/>
              </a:rPr>
              <a:t>customer’s </a:t>
            </a:r>
            <a:r>
              <a:rPr sz="2800" spc="-5" dirty="0">
                <a:latin typeface="Times New Roman"/>
                <a:cs typeface="Times New Roman"/>
              </a:rPr>
              <a:t>securities,  </a:t>
            </a:r>
            <a:r>
              <a:rPr sz="2800" dirty="0">
                <a:latin typeface="Times New Roman"/>
                <a:cs typeface="Times New Roman"/>
              </a:rPr>
              <a:t>portfolio </a:t>
            </a:r>
            <a:r>
              <a:rPr sz="2800" spc="-5" dirty="0">
                <a:latin typeface="Times New Roman"/>
                <a:cs typeface="Times New Roman"/>
              </a:rPr>
              <a:t>management, counseling, insurance, etc are  called ‘Merchant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Banks’.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2900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b="1" dirty="0">
                <a:latin typeface="Times New Roman"/>
                <a:cs typeface="Times New Roman"/>
              </a:rPr>
              <a:t>Functions</a:t>
            </a:r>
            <a:r>
              <a:rPr sz="2800" dirty="0">
                <a:latin typeface="Times New Roman"/>
                <a:cs typeface="Times New Roman"/>
              </a:rPr>
              <a:t>: </a:t>
            </a:r>
            <a:r>
              <a:rPr sz="2800" spc="-5" dirty="0">
                <a:latin typeface="Times New Roman"/>
                <a:cs typeface="Times New Roman"/>
              </a:rPr>
              <a:t>Sponsoring issues, Loan syndication,  Servicing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issues, Portfolio, management, Arranging  </a:t>
            </a:r>
            <a:r>
              <a:rPr sz="2800" dirty="0">
                <a:latin typeface="Times New Roman"/>
                <a:cs typeface="Times New Roman"/>
              </a:rPr>
              <a:t>fixed </a:t>
            </a:r>
            <a:r>
              <a:rPr sz="2800" spc="-5" dirty="0">
                <a:latin typeface="Times New Roman"/>
                <a:cs typeface="Times New Roman"/>
              </a:rPr>
              <a:t>deposits, Helps in </a:t>
            </a:r>
            <a:r>
              <a:rPr sz="2800" spc="-15" dirty="0">
                <a:latin typeface="Times New Roman"/>
                <a:cs typeface="Times New Roman"/>
              </a:rPr>
              <a:t>merger&amp;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acquisition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6730" marR="5080" indent="-71374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List of commercial </a:t>
            </a:r>
            <a:r>
              <a:rPr b="0" dirty="0">
                <a:latin typeface="Times New Roman"/>
                <a:cs typeface="Times New Roman"/>
              </a:rPr>
              <a:t>banks  </a:t>
            </a:r>
            <a:r>
              <a:rPr b="0" spc="-5" dirty="0">
                <a:latin typeface="Times New Roman"/>
                <a:cs typeface="Times New Roman"/>
              </a:rPr>
              <a:t>Public sector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bank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07333" y="1428470"/>
            <a:ext cx="2272665" cy="4667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2300"/>
              </a:lnSpc>
              <a:spcBef>
                <a:spcPts val="100"/>
              </a:spcBef>
            </a:pPr>
            <a:r>
              <a:rPr sz="2000" spc="5" dirty="0">
                <a:latin typeface="Times New Roman"/>
                <a:cs typeface="Times New Roman"/>
              </a:rPr>
              <a:t>Punjab </a:t>
            </a:r>
            <a:r>
              <a:rPr sz="2000" dirty="0">
                <a:latin typeface="Times New Roman"/>
                <a:cs typeface="Times New Roman"/>
              </a:rPr>
              <a:t>&amp; Sind Bank  Bank of Maharashtra  </a:t>
            </a:r>
            <a:r>
              <a:rPr sz="2000" spc="5" dirty="0">
                <a:latin typeface="Times New Roman"/>
                <a:cs typeface="Times New Roman"/>
              </a:rPr>
              <a:t>Punjab </a:t>
            </a:r>
            <a:r>
              <a:rPr sz="2000" dirty="0">
                <a:latin typeface="Times New Roman"/>
                <a:cs typeface="Times New Roman"/>
              </a:rPr>
              <a:t>National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  Canara </a:t>
            </a:r>
            <a:r>
              <a:rPr sz="2000" spc="-5" dirty="0">
                <a:latin typeface="Times New Roman"/>
                <a:cs typeface="Times New Roman"/>
              </a:rPr>
              <a:t>Bank  </a:t>
            </a:r>
            <a:r>
              <a:rPr sz="2000" dirty="0">
                <a:latin typeface="Times New Roman"/>
                <a:cs typeface="Times New Roman"/>
              </a:rPr>
              <a:t>Syndicate Bank  Central Bank of India  Union Bank of India  Corporation Bank  United Bank </a:t>
            </a:r>
            <a:r>
              <a:rPr sz="2000" spc="5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India  UCO Bank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8053" y="1428470"/>
            <a:ext cx="2967990" cy="513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0960" marR="978535" indent="-48895">
              <a:lnSpc>
                <a:spcPct val="152300"/>
              </a:lnSpc>
              <a:spcBef>
                <a:spcPts val="100"/>
              </a:spcBef>
            </a:pPr>
            <a:r>
              <a:rPr sz="2000" spc="-5" dirty="0">
                <a:latin typeface="Times New Roman"/>
                <a:cs typeface="Times New Roman"/>
              </a:rPr>
              <a:t>State Bank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India  Dena </a:t>
            </a:r>
            <a:r>
              <a:rPr sz="2000" spc="-5" dirty="0">
                <a:latin typeface="Times New Roman"/>
                <a:cs typeface="Times New Roman"/>
              </a:rPr>
              <a:t>Bank  </a:t>
            </a:r>
            <a:r>
              <a:rPr sz="2000" dirty="0">
                <a:latin typeface="Times New Roman"/>
                <a:cs typeface="Times New Roman"/>
              </a:rPr>
              <a:t>Allahabad </a:t>
            </a:r>
            <a:r>
              <a:rPr sz="2000" spc="-5" dirty="0">
                <a:latin typeface="Times New Roman"/>
                <a:cs typeface="Times New Roman"/>
              </a:rPr>
              <a:t>Bank  </a:t>
            </a:r>
            <a:r>
              <a:rPr sz="2000" dirty="0">
                <a:latin typeface="Times New Roman"/>
                <a:cs typeface="Times New Roman"/>
              </a:rPr>
              <a:t>Indian </a:t>
            </a:r>
            <a:r>
              <a:rPr sz="2000" spc="-5" dirty="0">
                <a:latin typeface="Times New Roman"/>
                <a:cs typeface="Times New Roman"/>
              </a:rPr>
              <a:t>Bank  </a:t>
            </a:r>
            <a:r>
              <a:rPr sz="2000" spc="5" dirty="0">
                <a:latin typeface="Times New Roman"/>
                <a:cs typeface="Times New Roman"/>
              </a:rPr>
              <a:t>Andhra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76200" marR="643255">
              <a:lnSpc>
                <a:spcPct val="152300"/>
              </a:lnSpc>
            </a:pPr>
            <a:r>
              <a:rPr sz="2000" dirty="0">
                <a:latin typeface="Times New Roman"/>
                <a:cs typeface="Times New Roman"/>
              </a:rPr>
              <a:t>Indian Overseas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  Bank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Baroda</a:t>
            </a:r>
            <a:endParaRPr sz="2000">
              <a:latin typeface="Times New Roman"/>
              <a:cs typeface="Times New Roman"/>
            </a:endParaRPr>
          </a:p>
          <a:p>
            <a:pPr marL="76200" marR="5080">
              <a:lnSpc>
                <a:spcPct val="152300"/>
              </a:lnSpc>
            </a:pPr>
            <a:r>
              <a:rPr sz="2000" dirty="0">
                <a:latin typeface="Times New Roman"/>
                <a:cs typeface="Times New Roman"/>
              </a:rPr>
              <a:t>Oriental Bank of</a:t>
            </a:r>
            <a:r>
              <a:rPr sz="2000" spc="-1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Commerce  </a:t>
            </a:r>
            <a:r>
              <a:rPr sz="2000" dirty="0">
                <a:latin typeface="Times New Roman"/>
                <a:cs typeface="Times New Roman"/>
              </a:rPr>
              <a:t>Bank of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India</a:t>
            </a:r>
            <a:endParaRPr sz="2000">
              <a:latin typeface="Times New Roman"/>
              <a:cs typeface="Times New Roman"/>
            </a:endParaRPr>
          </a:p>
          <a:p>
            <a:pPr marL="12700" marR="1685925">
              <a:lnSpc>
                <a:spcPct val="152300"/>
              </a:lnSpc>
            </a:pPr>
            <a:r>
              <a:rPr sz="2000" dirty="0">
                <a:latin typeface="Times New Roman"/>
                <a:cs typeface="Times New Roman"/>
              </a:rPr>
              <a:t>IDBI Bank  </a:t>
            </a:r>
            <a:r>
              <a:rPr sz="2000" spc="-20" dirty="0">
                <a:latin typeface="Times New Roman"/>
                <a:cs typeface="Times New Roman"/>
              </a:rPr>
              <a:t>Vijaya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6094" y="302717"/>
            <a:ext cx="45904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Indian private</a:t>
            </a:r>
            <a:r>
              <a:rPr sz="4400" b="0" spc="-90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banks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98314" y="971858"/>
            <a:ext cx="4250055" cy="5241925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sz="2000" dirty="0">
                <a:latin typeface="Times New Roman"/>
                <a:cs typeface="Times New Roman"/>
              </a:rPr>
              <a:t>*IndusInd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*ING </a:t>
            </a:r>
            <a:r>
              <a:rPr sz="2000" spc="-45" dirty="0">
                <a:latin typeface="Times New Roman"/>
                <a:cs typeface="Times New Roman"/>
              </a:rPr>
              <a:t>Vysya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spc="-10" dirty="0">
                <a:latin typeface="Times New Roman"/>
                <a:cs typeface="Times New Roman"/>
              </a:rPr>
              <a:t>*Jammu </a:t>
            </a:r>
            <a:r>
              <a:rPr sz="2000" dirty="0">
                <a:latin typeface="Times New Roman"/>
                <a:cs typeface="Times New Roman"/>
              </a:rPr>
              <a:t>&amp; </a:t>
            </a:r>
            <a:r>
              <a:rPr sz="2000" spc="-5" dirty="0">
                <a:latin typeface="Times New Roman"/>
                <a:cs typeface="Times New Roman"/>
              </a:rPr>
              <a:t>Kashmir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*Karnataka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Limited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2000" dirty="0">
                <a:latin typeface="Times New Roman"/>
                <a:cs typeface="Times New Roman"/>
              </a:rPr>
              <a:t>*Karur </a:t>
            </a:r>
            <a:r>
              <a:rPr sz="2000" spc="-45" dirty="0">
                <a:latin typeface="Times New Roman"/>
                <a:cs typeface="Times New Roman"/>
              </a:rPr>
              <a:t>Vysya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*Kotak Mahindra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2000" spc="-5" dirty="0">
                <a:latin typeface="Times New Roman"/>
                <a:cs typeface="Times New Roman"/>
              </a:rPr>
              <a:t>*Lakshmi </a:t>
            </a:r>
            <a:r>
              <a:rPr sz="2000" spc="-25" dirty="0">
                <a:latin typeface="Times New Roman"/>
                <a:cs typeface="Times New Roman"/>
              </a:rPr>
              <a:t>Vilas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*Nainital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*Ratnakar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dirty="0">
                <a:latin typeface="Times New Roman"/>
                <a:cs typeface="Times New Roman"/>
              </a:rPr>
              <a:t>*SBI </a:t>
            </a:r>
            <a:r>
              <a:rPr sz="2000" spc="-5" dirty="0">
                <a:latin typeface="Times New Roman"/>
                <a:cs typeface="Times New Roman"/>
              </a:rPr>
              <a:t>Commercial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International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*South Indian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spc="-20" dirty="0">
                <a:latin typeface="Times New Roman"/>
                <a:cs typeface="Times New Roman"/>
              </a:rPr>
              <a:t>*Tamilnad </a:t>
            </a:r>
            <a:r>
              <a:rPr sz="2000" dirty="0">
                <a:latin typeface="Times New Roman"/>
                <a:cs typeface="Times New Roman"/>
              </a:rPr>
              <a:t>Mercantile Bank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Ltd.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4253" y="971858"/>
            <a:ext cx="3056255" cy="5678170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sz="2000" dirty="0">
                <a:latin typeface="Times New Roman"/>
                <a:cs typeface="Times New Roman"/>
              </a:rPr>
              <a:t>*Axis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*Bank of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Rajasthan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*Bharat Overseas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*Catholic Syrian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2000" dirty="0">
                <a:latin typeface="Times New Roman"/>
                <a:cs typeface="Times New Roman"/>
              </a:rPr>
              <a:t>*Centurion </a:t>
            </a:r>
            <a:r>
              <a:rPr sz="2000" spc="-5" dirty="0">
                <a:latin typeface="Times New Roman"/>
                <a:cs typeface="Times New Roman"/>
              </a:rPr>
              <a:t>Bank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Punjab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spc="-5" dirty="0">
                <a:latin typeface="Times New Roman"/>
                <a:cs typeface="Times New Roman"/>
              </a:rPr>
              <a:t>*City </a:t>
            </a:r>
            <a:r>
              <a:rPr sz="2000" dirty="0">
                <a:latin typeface="Times New Roman"/>
                <a:cs typeface="Times New Roman"/>
              </a:rPr>
              <a:t>Union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2000" dirty="0">
                <a:latin typeface="Times New Roman"/>
                <a:cs typeface="Times New Roman"/>
              </a:rPr>
              <a:t>*Development Credit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*Dhanalakshmi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*Federal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2000" dirty="0">
                <a:latin typeface="Times New Roman"/>
                <a:cs typeface="Times New Roman"/>
              </a:rPr>
              <a:t>*Ganesh </a:t>
            </a:r>
            <a:r>
              <a:rPr sz="2000" spc="-5" dirty="0">
                <a:latin typeface="Times New Roman"/>
                <a:cs typeface="Times New Roman"/>
              </a:rPr>
              <a:t>Bank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Kurundwad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*HDFC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2000" dirty="0">
                <a:latin typeface="Times New Roman"/>
                <a:cs typeface="Times New Roman"/>
              </a:rPr>
              <a:t>*ICICI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2000" dirty="0">
                <a:latin typeface="Times New Roman"/>
                <a:cs typeface="Times New Roman"/>
              </a:rPr>
              <a:t>*YES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Bank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0477" y="499998"/>
            <a:ext cx="60794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List </a:t>
            </a:r>
            <a:r>
              <a:rPr b="0" dirty="0">
                <a:latin typeface="Times New Roman"/>
                <a:cs typeface="Times New Roman"/>
              </a:rPr>
              <a:t>of Foreign </a:t>
            </a:r>
            <a:r>
              <a:rPr b="0" spc="-5" dirty="0">
                <a:latin typeface="Times New Roman"/>
                <a:cs typeface="Times New Roman"/>
              </a:rPr>
              <a:t>banks in</a:t>
            </a:r>
            <a:r>
              <a:rPr b="0" spc="-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India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70327"/>
            <a:ext cx="4779645" cy="32454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622300" indent="-6102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spc="-5" dirty="0">
                <a:latin typeface="Times New Roman"/>
                <a:cs typeface="Times New Roman"/>
              </a:rPr>
              <a:t>ABN-AMRO</a:t>
            </a:r>
            <a:r>
              <a:rPr sz="2400" spc="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Bank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dirty="0">
                <a:latin typeface="Times New Roman"/>
                <a:cs typeface="Times New Roman"/>
              </a:rPr>
              <a:t>Abu Dhabi </a:t>
            </a:r>
            <a:r>
              <a:rPr sz="2400" spc="-5" dirty="0">
                <a:latin typeface="Times New Roman"/>
                <a:cs typeface="Times New Roman"/>
              </a:rPr>
              <a:t>Commercial </a:t>
            </a:r>
            <a:r>
              <a:rPr sz="2400" dirty="0">
                <a:latin typeface="Times New Roman"/>
                <a:cs typeface="Times New Roman"/>
              </a:rPr>
              <a:t>Bank</a:t>
            </a:r>
            <a:r>
              <a:rPr sz="2400" spc="-9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Ltd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spc="-5" dirty="0">
                <a:latin typeface="Times New Roman"/>
                <a:cs typeface="Times New Roman"/>
              </a:rPr>
              <a:t>American </a:t>
            </a:r>
            <a:r>
              <a:rPr sz="2400" dirty="0">
                <a:latin typeface="Times New Roman"/>
                <a:cs typeface="Times New Roman"/>
              </a:rPr>
              <a:t>Express Bank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Ltd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dirty="0">
                <a:latin typeface="Times New Roman"/>
                <a:cs typeface="Times New Roman"/>
              </a:rPr>
              <a:t>Citibank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85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spc="-5" dirty="0">
                <a:latin typeface="Times New Roman"/>
                <a:cs typeface="Times New Roman"/>
              </a:rPr>
              <a:t>DBS </a:t>
            </a:r>
            <a:r>
              <a:rPr sz="2400" dirty="0">
                <a:latin typeface="Times New Roman"/>
                <a:cs typeface="Times New Roman"/>
              </a:rPr>
              <a:t>Bank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Ltd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spc="-5" dirty="0">
                <a:latin typeface="Times New Roman"/>
                <a:cs typeface="Times New Roman"/>
              </a:rPr>
              <a:t>Deutsche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Bank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spc="-5" dirty="0">
                <a:latin typeface="Times New Roman"/>
                <a:cs typeface="Times New Roman"/>
              </a:rPr>
              <a:t>HSBC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Ltd</a:t>
            </a:r>
            <a:endParaRPr sz="2400">
              <a:latin typeface="Times New Roman"/>
              <a:cs typeface="Times New Roman"/>
            </a:endParaRPr>
          </a:p>
          <a:p>
            <a:pPr marL="622300" indent="-610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622300" algn="l"/>
                <a:tab pos="622935" algn="l"/>
              </a:tabLst>
            </a:pPr>
            <a:r>
              <a:rPr sz="2400" dirty="0">
                <a:latin typeface="Times New Roman"/>
                <a:cs typeface="Times New Roman"/>
              </a:rPr>
              <a:t>Standard Chartered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Bank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00810" marR="5080" indent="-1302385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The Role </a:t>
            </a:r>
            <a:r>
              <a:rPr b="0" dirty="0">
                <a:latin typeface="Times New Roman"/>
                <a:cs typeface="Times New Roman"/>
              </a:rPr>
              <a:t>of </a:t>
            </a:r>
            <a:r>
              <a:rPr b="0" spc="-5" dirty="0">
                <a:latin typeface="Times New Roman"/>
                <a:cs typeface="Times New Roman"/>
              </a:rPr>
              <a:t>Reserve Bank </a:t>
            </a:r>
            <a:r>
              <a:rPr b="0" dirty="0">
                <a:latin typeface="Times New Roman"/>
                <a:cs typeface="Times New Roman"/>
              </a:rPr>
              <a:t>of India  </a:t>
            </a:r>
            <a:r>
              <a:rPr b="0" spc="-5" dirty="0">
                <a:latin typeface="Times New Roman"/>
                <a:cs typeface="Times New Roman"/>
              </a:rPr>
              <a:t>(RBI) </a:t>
            </a:r>
            <a:r>
              <a:rPr b="0" spc="-10" dirty="0">
                <a:latin typeface="Times New Roman"/>
                <a:cs typeface="Times New Roman"/>
              </a:rPr>
              <a:t>-Banker’s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Bank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56029"/>
            <a:ext cx="8074659" cy="45866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The Reserve Bank of India (RBI) is the </a:t>
            </a:r>
            <a:r>
              <a:rPr sz="2700" spc="-5" dirty="0">
                <a:latin typeface="Times New Roman"/>
                <a:cs typeface="Times New Roman"/>
              </a:rPr>
              <a:t>central </a:t>
            </a:r>
            <a:r>
              <a:rPr sz="2700" dirty="0">
                <a:latin typeface="Times New Roman"/>
                <a:cs typeface="Times New Roman"/>
              </a:rPr>
              <a:t>bank of  India, and </a:t>
            </a:r>
            <a:r>
              <a:rPr sz="2700" spc="-5" dirty="0">
                <a:latin typeface="Times New Roman"/>
                <a:cs typeface="Times New Roman"/>
              </a:rPr>
              <a:t>was </a:t>
            </a:r>
            <a:r>
              <a:rPr sz="2700" dirty="0">
                <a:latin typeface="Times New Roman"/>
                <a:cs typeface="Times New Roman"/>
              </a:rPr>
              <a:t>established on April 1, 1935 </a:t>
            </a:r>
            <a:r>
              <a:rPr sz="2700" spc="-10" dirty="0">
                <a:latin typeface="Times New Roman"/>
                <a:cs typeface="Times New Roman"/>
              </a:rPr>
              <a:t>in  </a:t>
            </a:r>
            <a:r>
              <a:rPr sz="2700" dirty="0">
                <a:latin typeface="Times New Roman"/>
                <a:cs typeface="Times New Roman"/>
              </a:rPr>
              <a:t>accordance with the provisions </a:t>
            </a:r>
            <a:r>
              <a:rPr sz="2700" spc="-5" dirty="0">
                <a:latin typeface="Times New Roman"/>
                <a:cs typeface="Times New Roman"/>
              </a:rPr>
              <a:t>of </a:t>
            </a:r>
            <a:r>
              <a:rPr sz="2700" dirty="0">
                <a:latin typeface="Times New Roman"/>
                <a:cs typeface="Times New Roman"/>
              </a:rPr>
              <a:t>the Reserve Bank </a:t>
            </a:r>
            <a:r>
              <a:rPr sz="2700" spc="5" dirty="0">
                <a:latin typeface="Times New Roman"/>
                <a:cs typeface="Times New Roman"/>
              </a:rPr>
              <a:t>of  </a:t>
            </a:r>
            <a:r>
              <a:rPr sz="2700" dirty="0">
                <a:latin typeface="Times New Roman"/>
                <a:cs typeface="Times New Roman"/>
              </a:rPr>
              <a:t>India Act, 1934. Since </a:t>
            </a:r>
            <a:r>
              <a:rPr sz="2700" spc="-5" dirty="0">
                <a:latin typeface="Times New Roman"/>
                <a:cs typeface="Times New Roman"/>
              </a:rPr>
              <a:t>its </a:t>
            </a:r>
            <a:r>
              <a:rPr sz="2700" dirty="0">
                <a:latin typeface="Times New Roman"/>
                <a:cs typeface="Times New Roman"/>
              </a:rPr>
              <a:t>inception, it </a:t>
            </a:r>
            <a:r>
              <a:rPr sz="2700" spc="-5" dirty="0">
                <a:latin typeface="Times New Roman"/>
                <a:cs typeface="Times New Roman"/>
              </a:rPr>
              <a:t>has </a:t>
            </a:r>
            <a:r>
              <a:rPr sz="2700" dirty="0">
                <a:latin typeface="Times New Roman"/>
                <a:cs typeface="Times New Roman"/>
              </a:rPr>
              <a:t>been  </a:t>
            </a:r>
            <a:r>
              <a:rPr sz="2700" spc="-5" dirty="0">
                <a:latin typeface="Times New Roman"/>
                <a:cs typeface="Times New Roman"/>
              </a:rPr>
              <a:t>headquartered </a:t>
            </a:r>
            <a:r>
              <a:rPr sz="2700" dirty="0">
                <a:latin typeface="Times New Roman"/>
                <a:cs typeface="Times New Roman"/>
              </a:rPr>
              <a:t>in </a:t>
            </a:r>
            <a:r>
              <a:rPr sz="2700" spc="-5" dirty="0">
                <a:latin typeface="Times New Roman"/>
                <a:cs typeface="Times New Roman"/>
              </a:rPr>
              <a:t>Mumbai. </a:t>
            </a:r>
            <a:r>
              <a:rPr sz="2700" dirty="0">
                <a:latin typeface="Times New Roman"/>
                <a:cs typeface="Times New Roman"/>
              </a:rPr>
              <a:t>Though originally privately  owned, </a:t>
            </a:r>
            <a:r>
              <a:rPr sz="2700" spc="-10" dirty="0">
                <a:latin typeface="Times New Roman"/>
                <a:cs typeface="Times New Roman"/>
              </a:rPr>
              <a:t>RBI </a:t>
            </a:r>
            <a:r>
              <a:rPr sz="2700" spc="-5" dirty="0">
                <a:latin typeface="Times New Roman"/>
                <a:cs typeface="Times New Roman"/>
              </a:rPr>
              <a:t>has been fully owned </a:t>
            </a:r>
            <a:r>
              <a:rPr sz="2700" dirty="0">
                <a:latin typeface="Times New Roman"/>
                <a:cs typeface="Times New Roman"/>
              </a:rPr>
              <a:t>by the Government  of India since nationalization in</a:t>
            </a:r>
            <a:r>
              <a:rPr sz="2700" spc="-6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1949.</a:t>
            </a:r>
            <a:endParaRPr sz="27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89600"/>
              </a:lnSpc>
              <a:spcBef>
                <a:spcPts val="660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RBI </a:t>
            </a:r>
            <a:r>
              <a:rPr sz="2700" dirty="0">
                <a:latin typeface="Times New Roman"/>
                <a:cs typeface="Times New Roman"/>
              </a:rPr>
              <a:t>is governed </a:t>
            </a:r>
            <a:r>
              <a:rPr sz="2700" spc="-5" dirty="0">
                <a:latin typeface="Times New Roman"/>
                <a:cs typeface="Times New Roman"/>
              </a:rPr>
              <a:t>by </a:t>
            </a:r>
            <a:r>
              <a:rPr sz="2700" dirty="0">
                <a:latin typeface="Times New Roman"/>
                <a:cs typeface="Times New Roman"/>
              </a:rPr>
              <a:t>a </a:t>
            </a:r>
            <a:r>
              <a:rPr sz="2700" spc="-5" dirty="0">
                <a:latin typeface="Times New Roman"/>
                <a:cs typeface="Times New Roman"/>
              </a:rPr>
              <a:t>central board </a:t>
            </a:r>
            <a:r>
              <a:rPr sz="2700" dirty="0">
                <a:latin typeface="Times New Roman"/>
                <a:cs typeface="Times New Roman"/>
              </a:rPr>
              <a:t>(headed by a  Governor) appointed by </a:t>
            </a:r>
            <a:r>
              <a:rPr sz="2700" spc="-5" dirty="0">
                <a:latin typeface="Times New Roman"/>
                <a:cs typeface="Times New Roman"/>
              </a:rPr>
              <a:t>the Central Government.RBI  has </a:t>
            </a:r>
            <a:r>
              <a:rPr sz="2700" dirty="0">
                <a:latin typeface="Times New Roman"/>
                <a:cs typeface="Times New Roman"/>
              </a:rPr>
              <a:t>22 </a:t>
            </a:r>
            <a:r>
              <a:rPr sz="2700" spc="-5" dirty="0">
                <a:latin typeface="Times New Roman"/>
                <a:cs typeface="Times New Roman"/>
              </a:rPr>
              <a:t>regional </a:t>
            </a:r>
            <a:r>
              <a:rPr sz="2700" spc="-15" dirty="0">
                <a:latin typeface="Times New Roman"/>
                <a:cs typeface="Times New Roman"/>
              </a:rPr>
              <a:t>offices </a:t>
            </a:r>
            <a:r>
              <a:rPr sz="2700" dirty="0">
                <a:latin typeface="Times New Roman"/>
                <a:cs typeface="Times New Roman"/>
              </a:rPr>
              <a:t>across </a:t>
            </a:r>
            <a:r>
              <a:rPr sz="2700" spc="-5" dirty="0">
                <a:latin typeface="Times New Roman"/>
                <a:cs typeface="Times New Roman"/>
              </a:rPr>
              <a:t>India.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Reserve Bank  </a:t>
            </a:r>
            <a:r>
              <a:rPr sz="2700" dirty="0">
                <a:latin typeface="Times New Roman"/>
                <a:cs typeface="Times New Roman"/>
              </a:rPr>
              <a:t>of India </a:t>
            </a:r>
            <a:r>
              <a:rPr sz="2700" spc="-5" dirty="0">
                <a:latin typeface="Times New Roman"/>
                <a:cs typeface="Times New Roman"/>
              </a:rPr>
              <a:t>was set up on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recommendations </a:t>
            </a:r>
            <a:r>
              <a:rPr sz="2700" dirty="0">
                <a:latin typeface="Times New Roman"/>
                <a:cs typeface="Times New Roman"/>
              </a:rPr>
              <a:t>of </a:t>
            </a:r>
            <a:r>
              <a:rPr sz="2700" spc="5" dirty="0">
                <a:latin typeface="Times New Roman"/>
                <a:cs typeface="Times New Roman"/>
              </a:rPr>
              <a:t>the  </a:t>
            </a:r>
            <a:r>
              <a:rPr sz="2700" dirty="0">
                <a:latin typeface="Times New Roman"/>
                <a:cs typeface="Times New Roman"/>
              </a:rPr>
              <a:t>Hilton </a:t>
            </a:r>
            <a:r>
              <a:rPr sz="2700" spc="-55" dirty="0">
                <a:latin typeface="Times New Roman"/>
                <a:cs typeface="Times New Roman"/>
              </a:rPr>
              <a:t>Young</a:t>
            </a:r>
            <a:r>
              <a:rPr sz="2700" spc="-1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Commission.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5777" y="298449"/>
            <a:ext cx="35528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Functions of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RBI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65605"/>
            <a:ext cx="8032750" cy="4445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Monetary</a:t>
            </a:r>
            <a:r>
              <a:rPr sz="2500" u="heavy" spc="-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Authority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Formulates, implements and monitors the monetary</a:t>
            </a:r>
            <a:r>
              <a:rPr sz="2500" spc="245" dirty="0">
                <a:latin typeface="Times New Roman"/>
                <a:cs typeface="Times New Roman"/>
              </a:rPr>
              <a:t> </a:t>
            </a:r>
            <a:r>
              <a:rPr sz="2500" spc="-30" dirty="0">
                <a:latin typeface="Times New Roman"/>
                <a:cs typeface="Times New Roman"/>
              </a:rPr>
              <a:t>policy.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3535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Objective: maintaining price stability and ensuring adequate  flow of credit to productive</a:t>
            </a:r>
            <a:r>
              <a:rPr sz="2500" spc="10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sectors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Regulator and supervisor of the financial</a:t>
            </a:r>
            <a:r>
              <a:rPr sz="2500" u="heavy" spc="1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system</a:t>
            </a:r>
            <a:endParaRPr sz="2500">
              <a:latin typeface="Times New Roman"/>
              <a:cs typeface="Times New Roman"/>
            </a:endParaRPr>
          </a:p>
          <a:p>
            <a:pPr marL="355600" marR="24765" indent="-343535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Prescribes broad parameters of banking operations within  </a:t>
            </a:r>
            <a:r>
              <a:rPr sz="2500" spc="-10" dirty="0">
                <a:latin typeface="Times New Roman"/>
                <a:cs typeface="Times New Roman"/>
              </a:rPr>
              <a:t>which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spc="-20" dirty="0">
                <a:latin typeface="Times New Roman"/>
                <a:cs typeface="Times New Roman"/>
              </a:rPr>
              <a:t>country’s </a:t>
            </a:r>
            <a:r>
              <a:rPr sz="2500" spc="-5" dirty="0">
                <a:latin typeface="Times New Roman"/>
                <a:cs typeface="Times New Roman"/>
              </a:rPr>
              <a:t>banking and financial </a:t>
            </a:r>
            <a:r>
              <a:rPr sz="2500" spc="-10" dirty="0">
                <a:latin typeface="Times New Roman"/>
                <a:cs typeface="Times New Roman"/>
              </a:rPr>
              <a:t>system</a:t>
            </a:r>
            <a:r>
              <a:rPr sz="2500" spc="24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functions.</a:t>
            </a:r>
            <a:endParaRPr sz="2500">
              <a:latin typeface="Times New Roman"/>
              <a:cs typeface="Times New Roman"/>
            </a:endParaRPr>
          </a:p>
          <a:p>
            <a:pPr marL="355600" marR="212725" indent="-343535">
              <a:lnSpc>
                <a:spcPct val="80000"/>
              </a:lnSpc>
              <a:spcBef>
                <a:spcPts val="62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Objective: Maintain public confidence in the </a:t>
            </a:r>
            <a:r>
              <a:rPr sz="2500" spc="-10" dirty="0">
                <a:latin typeface="Times New Roman"/>
                <a:cs typeface="Times New Roman"/>
              </a:rPr>
              <a:t>system,  </a:t>
            </a:r>
            <a:r>
              <a:rPr sz="2500" spc="-5" dirty="0">
                <a:latin typeface="Times New Roman"/>
                <a:cs typeface="Times New Roman"/>
              </a:rPr>
              <a:t>protect depositors’ interest and provide cost-effective  banking services to the public. The Banking </a:t>
            </a:r>
            <a:r>
              <a:rPr sz="2500" spc="-10" dirty="0">
                <a:latin typeface="Times New Roman"/>
                <a:cs typeface="Times New Roman"/>
              </a:rPr>
              <a:t>Ombudsman  Scheme </a:t>
            </a:r>
            <a:r>
              <a:rPr sz="2500" spc="-5" dirty="0">
                <a:latin typeface="Times New Roman"/>
                <a:cs typeface="Times New Roman"/>
              </a:rPr>
              <a:t>has been formulated by the Reserve Bank of India  (RBI) for </a:t>
            </a:r>
            <a:r>
              <a:rPr sz="2500" spc="-10" dirty="0">
                <a:latin typeface="Times New Roman"/>
                <a:cs typeface="Times New Roman"/>
              </a:rPr>
              <a:t>effective </a:t>
            </a:r>
            <a:r>
              <a:rPr sz="2500" spc="-5" dirty="0">
                <a:latin typeface="Times New Roman"/>
                <a:cs typeface="Times New Roman"/>
              </a:rPr>
              <a:t>redressal of complaints by bank  customers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436" y="76911"/>
            <a:ext cx="51993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Functions of RBI</a:t>
            </a:r>
            <a:r>
              <a:rPr sz="4400" b="0" spc="-100" dirty="0">
                <a:latin typeface="Times New Roman"/>
                <a:cs typeface="Times New Roman"/>
              </a:rPr>
              <a:t> </a:t>
            </a:r>
            <a:r>
              <a:rPr sz="4400" b="0" spc="5" dirty="0">
                <a:latin typeface="Times New Roman"/>
                <a:cs typeface="Times New Roman"/>
              </a:rPr>
              <a:t>cont-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26106"/>
            <a:ext cx="8074659" cy="565912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Manager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Foreign Exchange and</a:t>
            </a:r>
            <a:r>
              <a:rPr sz="2800" u="heavy" spc="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Control</a:t>
            </a:r>
            <a:endParaRPr sz="2800">
              <a:latin typeface="Times New Roman"/>
              <a:cs typeface="Times New Roman"/>
            </a:endParaRPr>
          </a:p>
          <a:p>
            <a:pPr marL="355600" marR="7620" indent="-343535" algn="just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Manages </a:t>
            </a:r>
            <a:r>
              <a:rPr sz="2800" dirty="0">
                <a:latin typeface="Times New Roman"/>
                <a:cs typeface="Times New Roman"/>
              </a:rPr>
              <a:t>the foreign </a:t>
            </a:r>
            <a:r>
              <a:rPr sz="2800" spc="-5" dirty="0">
                <a:latin typeface="Times New Roman"/>
                <a:cs typeface="Times New Roman"/>
              </a:rPr>
              <a:t>exchange </a:t>
            </a:r>
            <a:r>
              <a:rPr sz="2800" dirty="0">
                <a:latin typeface="Times New Roman"/>
                <a:cs typeface="Times New Roman"/>
              </a:rPr>
              <a:t>through </a:t>
            </a:r>
            <a:r>
              <a:rPr sz="2800" spc="-5" dirty="0">
                <a:latin typeface="Times New Roman"/>
                <a:cs typeface="Times New Roman"/>
              </a:rPr>
              <a:t>Foreign  Exchange Management Act,</a:t>
            </a:r>
            <a:r>
              <a:rPr sz="2800" spc="-1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1999.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Objective: to facilitate external trade </a:t>
            </a:r>
            <a:r>
              <a:rPr sz="280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payment  and promote </a:t>
            </a:r>
            <a:r>
              <a:rPr sz="2800" dirty="0">
                <a:latin typeface="Times New Roman"/>
                <a:cs typeface="Times New Roman"/>
              </a:rPr>
              <a:t>orderly </a:t>
            </a:r>
            <a:r>
              <a:rPr sz="2800" spc="-5" dirty="0">
                <a:latin typeface="Times New Roman"/>
                <a:cs typeface="Times New Roman"/>
              </a:rPr>
              <a:t>development and maintenance </a:t>
            </a:r>
            <a:r>
              <a:rPr sz="2800" spc="-15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foreign exchange market in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India.</a:t>
            </a:r>
            <a:endParaRPr sz="28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Issuer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currency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Issues </a:t>
            </a:r>
            <a:r>
              <a:rPr sz="2800" spc="-5" dirty="0">
                <a:latin typeface="Times New Roman"/>
                <a:cs typeface="Times New Roman"/>
              </a:rPr>
              <a:t>and exchanges </a:t>
            </a:r>
            <a:r>
              <a:rPr sz="2800" dirty="0">
                <a:latin typeface="Times New Roman"/>
                <a:cs typeface="Times New Roman"/>
              </a:rPr>
              <a:t>or </a:t>
            </a:r>
            <a:r>
              <a:rPr sz="2800" spc="-5" dirty="0">
                <a:latin typeface="Times New Roman"/>
                <a:cs typeface="Times New Roman"/>
              </a:rPr>
              <a:t>destroys currency and coins  </a:t>
            </a:r>
            <a:r>
              <a:rPr sz="2800" dirty="0">
                <a:latin typeface="Times New Roman"/>
                <a:cs typeface="Times New Roman"/>
              </a:rPr>
              <a:t>not </a:t>
            </a:r>
            <a:r>
              <a:rPr sz="2800" spc="-5" dirty="0">
                <a:latin typeface="Times New Roman"/>
                <a:cs typeface="Times New Roman"/>
              </a:rPr>
              <a:t>fit </a:t>
            </a:r>
            <a:r>
              <a:rPr sz="2800" dirty="0">
                <a:latin typeface="Times New Roman"/>
                <a:cs typeface="Times New Roman"/>
              </a:rPr>
              <a:t>for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circulation.</a:t>
            </a:r>
            <a:endParaRPr sz="2800">
              <a:latin typeface="Times New Roman"/>
              <a:cs typeface="Times New Roman"/>
            </a:endParaRPr>
          </a:p>
          <a:p>
            <a:pPr marL="355600" marR="6985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Objective: to give the public adequate quantity </a:t>
            </a:r>
            <a:r>
              <a:rPr sz="2800" dirty="0">
                <a:latin typeface="Times New Roman"/>
                <a:cs typeface="Times New Roman"/>
              </a:rPr>
              <a:t>of  </a:t>
            </a:r>
            <a:r>
              <a:rPr sz="2800" spc="-5" dirty="0">
                <a:latin typeface="Times New Roman"/>
                <a:cs typeface="Times New Roman"/>
              </a:rPr>
              <a:t>supplies </a:t>
            </a:r>
            <a:r>
              <a:rPr sz="2800" spc="-1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currency </a:t>
            </a:r>
            <a:r>
              <a:rPr sz="2800" dirty="0">
                <a:latin typeface="Times New Roman"/>
                <a:cs typeface="Times New Roman"/>
              </a:rPr>
              <a:t>notes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coins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spc="-5" dirty="0">
                <a:latin typeface="Times New Roman"/>
                <a:cs typeface="Times New Roman"/>
              </a:rPr>
              <a:t>in good  quality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6613" y="160731"/>
            <a:ext cx="54286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Times New Roman"/>
                <a:cs typeface="Times New Roman"/>
              </a:rPr>
              <a:t>Banking </a:t>
            </a:r>
            <a:r>
              <a:rPr b="0" spc="-5" dirty="0">
                <a:latin typeface="Times New Roman"/>
                <a:cs typeface="Times New Roman"/>
              </a:rPr>
              <a:t>Structure in</a:t>
            </a:r>
            <a:r>
              <a:rPr b="0" spc="-4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India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081785"/>
            <a:ext cx="8075295" cy="554101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6985" indent="-343535" algn="just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A </a:t>
            </a:r>
            <a:r>
              <a:rPr sz="2700" dirty="0">
                <a:latin typeface="Times New Roman"/>
                <a:cs typeface="Times New Roman"/>
              </a:rPr>
              <a:t>well-regulated banking </a:t>
            </a:r>
            <a:r>
              <a:rPr sz="2700" spc="-5" dirty="0">
                <a:latin typeface="Times New Roman"/>
                <a:cs typeface="Times New Roman"/>
              </a:rPr>
              <a:t>system </a:t>
            </a:r>
            <a:r>
              <a:rPr sz="2700" dirty="0">
                <a:latin typeface="Times New Roman"/>
                <a:cs typeface="Times New Roman"/>
              </a:rPr>
              <a:t>is a key comfort for  </a:t>
            </a:r>
            <a:r>
              <a:rPr sz="2700" spc="-5" dirty="0">
                <a:latin typeface="Times New Roman"/>
                <a:cs typeface="Times New Roman"/>
              </a:rPr>
              <a:t>local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foreign </a:t>
            </a:r>
            <a:r>
              <a:rPr sz="2700" dirty="0">
                <a:latin typeface="Times New Roman"/>
                <a:cs typeface="Times New Roman"/>
              </a:rPr>
              <a:t>stake-holders </a:t>
            </a:r>
            <a:r>
              <a:rPr sz="2700" spc="-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any </a:t>
            </a:r>
            <a:r>
              <a:rPr sz="2700" spc="-25" dirty="0">
                <a:latin typeface="Times New Roman"/>
                <a:cs typeface="Times New Roman"/>
              </a:rPr>
              <a:t>country. </a:t>
            </a:r>
            <a:r>
              <a:rPr sz="2700" spc="-5" dirty="0">
                <a:latin typeface="Times New Roman"/>
                <a:cs typeface="Times New Roman"/>
              </a:rPr>
              <a:t>Prudent  </a:t>
            </a:r>
            <a:r>
              <a:rPr sz="2700" dirty="0">
                <a:latin typeface="Times New Roman"/>
                <a:cs typeface="Times New Roman"/>
              </a:rPr>
              <a:t>banking regulation is recognized as one </a:t>
            </a:r>
            <a:r>
              <a:rPr sz="2700" spc="-5" dirty="0">
                <a:latin typeface="Times New Roman"/>
                <a:cs typeface="Times New Roman"/>
              </a:rPr>
              <a:t>of </a:t>
            </a:r>
            <a:r>
              <a:rPr sz="2700" dirty="0">
                <a:latin typeface="Times New Roman"/>
                <a:cs typeface="Times New Roman"/>
              </a:rPr>
              <a:t>the reasons  </a:t>
            </a:r>
            <a:r>
              <a:rPr sz="2700" spc="-5" dirty="0">
                <a:latin typeface="Times New Roman"/>
                <a:cs typeface="Times New Roman"/>
              </a:rPr>
              <a:t>why </a:t>
            </a:r>
            <a:r>
              <a:rPr sz="2700" dirty="0">
                <a:latin typeface="Times New Roman"/>
                <a:cs typeface="Times New Roman"/>
              </a:rPr>
              <a:t>India </a:t>
            </a:r>
            <a:r>
              <a:rPr sz="2700" spc="-5" dirty="0">
                <a:latin typeface="Times New Roman"/>
                <a:cs typeface="Times New Roman"/>
              </a:rPr>
              <a:t>was </a:t>
            </a:r>
            <a:r>
              <a:rPr sz="2700" dirty="0">
                <a:latin typeface="Times New Roman"/>
                <a:cs typeface="Times New Roman"/>
              </a:rPr>
              <a:t>less </a:t>
            </a:r>
            <a:r>
              <a:rPr sz="2700" spc="-10" dirty="0">
                <a:latin typeface="Times New Roman"/>
                <a:cs typeface="Times New Roman"/>
              </a:rPr>
              <a:t>affected </a:t>
            </a:r>
            <a:r>
              <a:rPr sz="2700" dirty="0">
                <a:latin typeface="Times New Roman"/>
                <a:cs typeface="Times New Roman"/>
              </a:rPr>
              <a:t>by the </a:t>
            </a:r>
            <a:r>
              <a:rPr sz="2700" spc="-5" dirty="0">
                <a:latin typeface="Times New Roman"/>
                <a:cs typeface="Times New Roman"/>
              </a:rPr>
              <a:t>global financial  </a:t>
            </a:r>
            <a:r>
              <a:rPr sz="2700" dirty="0">
                <a:latin typeface="Times New Roman"/>
                <a:cs typeface="Times New Roman"/>
              </a:rPr>
              <a:t>crisis.</a:t>
            </a:r>
            <a:endParaRPr sz="2700">
              <a:latin typeface="Times New Roman"/>
              <a:cs typeface="Times New Roman"/>
            </a:endParaRPr>
          </a:p>
          <a:p>
            <a:pPr marL="355600" marR="10160" indent="-343535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Banks </a:t>
            </a:r>
            <a:r>
              <a:rPr sz="2700" spc="-5" dirty="0">
                <a:latin typeface="Times New Roman"/>
                <a:cs typeface="Times New Roman"/>
              </a:rPr>
              <a:t>can </a:t>
            </a:r>
            <a:r>
              <a:rPr sz="2700" dirty="0">
                <a:latin typeface="Times New Roman"/>
                <a:cs typeface="Times New Roman"/>
              </a:rPr>
              <a:t>be broadly </a:t>
            </a:r>
            <a:r>
              <a:rPr sz="2700" spc="-5" dirty="0">
                <a:latin typeface="Times New Roman"/>
                <a:cs typeface="Times New Roman"/>
              </a:rPr>
              <a:t>categorized as Commercial  </a:t>
            </a:r>
            <a:r>
              <a:rPr sz="2700" dirty="0">
                <a:latin typeface="Times New Roman"/>
                <a:cs typeface="Times New Roman"/>
              </a:rPr>
              <a:t>Banks or Co-operative</a:t>
            </a:r>
            <a:r>
              <a:rPr sz="2700" spc="-4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Banks.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Banks which </a:t>
            </a:r>
            <a:r>
              <a:rPr sz="2700" spc="-5" dirty="0">
                <a:latin typeface="Times New Roman"/>
                <a:cs typeface="Times New Roman"/>
              </a:rPr>
              <a:t>meet </a:t>
            </a:r>
            <a:r>
              <a:rPr sz="2700" dirty="0">
                <a:latin typeface="Times New Roman"/>
                <a:cs typeface="Times New Roman"/>
              </a:rPr>
              <a:t>specific </a:t>
            </a:r>
            <a:r>
              <a:rPr sz="2700" spc="-5" dirty="0">
                <a:latin typeface="Times New Roman"/>
                <a:cs typeface="Times New Roman"/>
              </a:rPr>
              <a:t>criteria </a:t>
            </a:r>
            <a:r>
              <a:rPr sz="2700" dirty="0">
                <a:latin typeface="Times New Roman"/>
                <a:cs typeface="Times New Roman"/>
              </a:rPr>
              <a:t>are included in </a:t>
            </a:r>
            <a:r>
              <a:rPr sz="2700" spc="-10" dirty="0">
                <a:latin typeface="Times New Roman"/>
                <a:cs typeface="Times New Roman"/>
              </a:rPr>
              <a:t>the  </a:t>
            </a:r>
            <a:r>
              <a:rPr sz="2700" dirty="0">
                <a:latin typeface="Times New Roman"/>
                <a:cs typeface="Times New Roman"/>
              </a:rPr>
              <a:t>second schedule of the RBI Act, 1934. </a:t>
            </a:r>
            <a:r>
              <a:rPr sz="2700" spc="-5" dirty="0">
                <a:latin typeface="Times New Roman"/>
                <a:cs typeface="Times New Roman"/>
              </a:rPr>
              <a:t>These </a:t>
            </a:r>
            <a:r>
              <a:rPr sz="2700" dirty="0">
                <a:latin typeface="Times New Roman"/>
                <a:cs typeface="Times New Roman"/>
              </a:rPr>
              <a:t>are </a:t>
            </a:r>
            <a:r>
              <a:rPr sz="2700" spc="-5" dirty="0">
                <a:latin typeface="Times New Roman"/>
                <a:cs typeface="Times New Roman"/>
              </a:rPr>
              <a:t>called  scheduled </a:t>
            </a:r>
            <a:r>
              <a:rPr sz="2700" dirty="0">
                <a:latin typeface="Times New Roman"/>
                <a:cs typeface="Times New Roman"/>
              </a:rPr>
              <a:t>banks. </a:t>
            </a:r>
            <a:r>
              <a:rPr sz="2700" spc="-5" dirty="0">
                <a:latin typeface="Times New Roman"/>
                <a:cs typeface="Times New Roman"/>
              </a:rPr>
              <a:t>They may </a:t>
            </a:r>
            <a:r>
              <a:rPr sz="2700" dirty="0">
                <a:latin typeface="Times New Roman"/>
                <a:cs typeface="Times New Roman"/>
              </a:rPr>
              <a:t>be </a:t>
            </a:r>
            <a:r>
              <a:rPr sz="2700" spc="-5" dirty="0">
                <a:latin typeface="Times New Roman"/>
                <a:cs typeface="Times New Roman"/>
              </a:rPr>
              <a:t>commercial </a:t>
            </a:r>
            <a:r>
              <a:rPr sz="2700" dirty="0">
                <a:latin typeface="Times New Roman"/>
                <a:cs typeface="Times New Roman"/>
              </a:rPr>
              <a:t>banks or </a:t>
            </a:r>
            <a:r>
              <a:rPr sz="2700" spc="-5" dirty="0">
                <a:latin typeface="Times New Roman"/>
                <a:cs typeface="Times New Roman"/>
              </a:rPr>
              <a:t>co-  operative </a:t>
            </a:r>
            <a:r>
              <a:rPr sz="2700" dirty="0">
                <a:latin typeface="Times New Roman"/>
                <a:cs typeface="Times New Roman"/>
              </a:rPr>
              <a:t>banks</a:t>
            </a:r>
            <a:r>
              <a:rPr sz="2700" i="1" dirty="0">
                <a:latin typeface="Times New Roman"/>
                <a:cs typeface="Times New Roman"/>
              </a:rPr>
              <a:t>. </a:t>
            </a:r>
            <a:r>
              <a:rPr sz="2700" spc="-5" dirty="0">
                <a:latin typeface="Times New Roman"/>
                <a:cs typeface="Times New Roman"/>
              </a:rPr>
              <a:t>Scheduled banks </a:t>
            </a:r>
            <a:r>
              <a:rPr sz="2700" dirty="0">
                <a:latin typeface="Times New Roman"/>
                <a:cs typeface="Times New Roman"/>
              </a:rPr>
              <a:t>are considered </a:t>
            </a:r>
            <a:r>
              <a:rPr sz="2700" spc="-5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be  </a:t>
            </a:r>
            <a:r>
              <a:rPr sz="2700" spc="-20" dirty="0">
                <a:latin typeface="Times New Roman"/>
                <a:cs typeface="Times New Roman"/>
              </a:rPr>
              <a:t>safer, </a:t>
            </a:r>
            <a:r>
              <a:rPr sz="2700" dirty="0">
                <a:latin typeface="Times New Roman"/>
                <a:cs typeface="Times New Roman"/>
              </a:rPr>
              <a:t>and are entitled to special </a:t>
            </a:r>
            <a:r>
              <a:rPr sz="2700" spc="-5" dirty="0">
                <a:latin typeface="Times New Roman"/>
                <a:cs typeface="Times New Roman"/>
              </a:rPr>
              <a:t>facilities </a:t>
            </a:r>
            <a:r>
              <a:rPr sz="2700" dirty="0">
                <a:latin typeface="Times New Roman"/>
                <a:cs typeface="Times New Roman"/>
              </a:rPr>
              <a:t>like re-finance  </a:t>
            </a:r>
            <a:r>
              <a:rPr sz="2700" spc="-5" dirty="0">
                <a:latin typeface="Times New Roman"/>
                <a:cs typeface="Times New Roman"/>
              </a:rPr>
              <a:t>from RBI. </a:t>
            </a:r>
            <a:r>
              <a:rPr sz="2700" dirty="0">
                <a:latin typeface="Times New Roman"/>
                <a:cs typeface="Times New Roman"/>
              </a:rPr>
              <a:t>Inclusion </a:t>
            </a:r>
            <a:r>
              <a:rPr sz="2700" spc="-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schedule </a:t>
            </a:r>
            <a:r>
              <a:rPr sz="2700" dirty="0">
                <a:latin typeface="Times New Roman"/>
                <a:cs typeface="Times New Roman"/>
              </a:rPr>
              <a:t>also comes with </a:t>
            </a:r>
            <a:r>
              <a:rPr sz="2700" spc="-5" dirty="0">
                <a:latin typeface="Times New Roman"/>
                <a:cs typeface="Times New Roman"/>
              </a:rPr>
              <a:t>its  responsibilities </a:t>
            </a:r>
            <a:r>
              <a:rPr sz="2700" dirty="0">
                <a:latin typeface="Times New Roman"/>
                <a:cs typeface="Times New Roman"/>
              </a:rPr>
              <a:t>of reporting to </a:t>
            </a:r>
            <a:r>
              <a:rPr sz="2700" spc="-5" dirty="0">
                <a:latin typeface="Times New Roman"/>
                <a:cs typeface="Times New Roman"/>
              </a:rPr>
              <a:t>RBI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maintaining </a:t>
            </a:r>
            <a:r>
              <a:rPr sz="2700" dirty="0">
                <a:latin typeface="Times New Roman"/>
                <a:cs typeface="Times New Roman"/>
              </a:rPr>
              <a:t>a  percentage of its </a:t>
            </a:r>
            <a:r>
              <a:rPr sz="2700" spc="-5" dirty="0">
                <a:latin typeface="Times New Roman"/>
                <a:cs typeface="Times New Roman"/>
              </a:rPr>
              <a:t>demand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time liabilities </a:t>
            </a:r>
            <a:r>
              <a:rPr sz="2700" dirty="0">
                <a:latin typeface="Times New Roman"/>
                <a:cs typeface="Times New Roman"/>
              </a:rPr>
              <a:t>as </a:t>
            </a:r>
            <a:r>
              <a:rPr sz="2700" spc="-5" dirty="0">
                <a:latin typeface="Times New Roman"/>
                <a:cs typeface="Times New Roman"/>
              </a:rPr>
              <a:t>Cash  </a:t>
            </a:r>
            <a:r>
              <a:rPr sz="2700" dirty="0">
                <a:latin typeface="Times New Roman"/>
                <a:cs typeface="Times New Roman"/>
              </a:rPr>
              <a:t>Reserve Ratio </a:t>
            </a:r>
            <a:r>
              <a:rPr sz="2700" spc="-5" dirty="0">
                <a:latin typeface="Times New Roman"/>
                <a:cs typeface="Times New Roman"/>
              </a:rPr>
              <a:t>(CRR) with RBI.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436" y="153670"/>
            <a:ext cx="51993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Times New Roman"/>
                <a:cs typeface="Times New Roman"/>
              </a:rPr>
              <a:t>Functions of RBI</a:t>
            </a:r>
            <a:r>
              <a:rPr sz="4400" b="0" spc="-105" dirty="0">
                <a:latin typeface="Times New Roman"/>
                <a:cs typeface="Times New Roman"/>
              </a:rPr>
              <a:t> </a:t>
            </a:r>
            <a:r>
              <a:rPr sz="4400" b="0" spc="5" dirty="0">
                <a:latin typeface="Times New Roman"/>
                <a:cs typeface="Times New Roman"/>
              </a:rPr>
              <a:t>cont-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26106"/>
            <a:ext cx="8074025" cy="523240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Developmental role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  <a:tab pos="356235" algn="l"/>
                <a:tab pos="1821814" algn="l"/>
                <a:tab pos="2140585" algn="l"/>
                <a:tab pos="2990850" algn="l"/>
                <a:tab pos="3942079" algn="l"/>
                <a:tab pos="4399280" algn="l"/>
                <a:tab pos="6298565" algn="l"/>
                <a:tab pos="7783195" algn="l"/>
              </a:tabLst>
            </a:pPr>
            <a:r>
              <a:rPr sz="2800" spc="-5" dirty="0">
                <a:latin typeface="Times New Roman"/>
                <a:cs typeface="Times New Roman"/>
              </a:rPr>
              <a:t>Perf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wide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n</a:t>
            </a:r>
            <a:r>
              <a:rPr sz="2800" dirty="0">
                <a:latin typeface="Times New Roman"/>
                <a:cs typeface="Times New Roman"/>
              </a:rPr>
              <a:t>g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of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spc="1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ot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5" dirty="0">
                <a:latin typeface="Times New Roman"/>
                <a:cs typeface="Times New Roman"/>
              </a:rPr>
              <a:t>nctio</a:t>
            </a:r>
            <a:r>
              <a:rPr sz="2800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  </a:t>
            </a:r>
            <a:r>
              <a:rPr sz="2800" dirty="0">
                <a:latin typeface="Times New Roman"/>
                <a:cs typeface="Times New Roman"/>
              </a:rPr>
              <a:t>support </a:t>
            </a:r>
            <a:r>
              <a:rPr sz="2800" spc="-5" dirty="0">
                <a:latin typeface="Times New Roman"/>
                <a:cs typeface="Times New Roman"/>
              </a:rPr>
              <a:t>national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objectives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Related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Functions</a:t>
            </a:r>
            <a:endParaRPr sz="28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Banker to the Government: performs merchant  banking function for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central </a:t>
            </a:r>
            <a:r>
              <a:rPr sz="2800" spc="-10" dirty="0">
                <a:latin typeface="Times New Roman"/>
                <a:cs typeface="Times New Roman"/>
              </a:rPr>
              <a:t>and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10" dirty="0">
                <a:latin typeface="Times New Roman"/>
                <a:cs typeface="Times New Roman"/>
              </a:rPr>
              <a:t>state  </a:t>
            </a:r>
            <a:r>
              <a:rPr sz="2800" spc="-5" dirty="0">
                <a:latin typeface="Times New Roman"/>
                <a:cs typeface="Times New Roman"/>
              </a:rPr>
              <a:t>governments; also </a:t>
            </a:r>
            <a:r>
              <a:rPr sz="2800" spc="-10" dirty="0">
                <a:latin typeface="Times New Roman"/>
                <a:cs typeface="Times New Roman"/>
              </a:rPr>
              <a:t>acts </a:t>
            </a:r>
            <a:r>
              <a:rPr sz="2800" spc="-5" dirty="0">
                <a:latin typeface="Times New Roman"/>
                <a:cs typeface="Times New Roman"/>
              </a:rPr>
              <a:t>as their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banker.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Banker to banks: maintains banking accounts of all  scheduled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banks.</a:t>
            </a:r>
            <a:endParaRPr sz="2800">
              <a:latin typeface="Times New Roman"/>
              <a:cs typeface="Times New Roman"/>
            </a:endParaRPr>
          </a:p>
          <a:p>
            <a:pPr marL="355600" marR="7620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Owner and operator </a:t>
            </a:r>
            <a:r>
              <a:rPr sz="2800" dirty="0">
                <a:latin typeface="Times New Roman"/>
                <a:cs typeface="Times New Roman"/>
              </a:rPr>
              <a:t>of the </a:t>
            </a:r>
            <a:r>
              <a:rPr sz="2800" spc="-5" dirty="0">
                <a:latin typeface="Times New Roman"/>
                <a:cs typeface="Times New Roman"/>
              </a:rPr>
              <a:t>depository (SGL) and  exchange (NDS)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government</a:t>
            </a:r>
            <a:r>
              <a:rPr sz="2800" spc="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bonds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2436" y="76911"/>
            <a:ext cx="51993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Functions of RBI</a:t>
            </a:r>
            <a:r>
              <a:rPr sz="4400" b="0" spc="-100" dirty="0">
                <a:latin typeface="Times New Roman"/>
                <a:cs typeface="Times New Roman"/>
              </a:rPr>
              <a:t> </a:t>
            </a:r>
            <a:r>
              <a:rPr sz="4400" b="0" spc="5" dirty="0">
                <a:latin typeface="Times New Roman"/>
                <a:cs typeface="Times New Roman"/>
              </a:rPr>
              <a:t>cont-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937005"/>
            <a:ext cx="8072755" cy="5512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Supervisory</a:t>
            </a:r>
            <a:r>
              <a:rPr sz="2500" u="heavy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Functions: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In </a:t>
            </a:r>
            <a:r>
              <a:rPr sz="2500" dirty="0">
                <a:latin typeface="Times New Roman"/>
                <a:cs typeface="Times New Roman"/>
              </a:rPr>
              <a:t>addition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its traditional central functions,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Reserve  </a:t>
            </a:r>
            <a:r>
              <a:rPr sz="2500" spc="-5" dirty="0">
                <a:latin typeface="Times New Roman"/>
                <a:cs typeface="Times New Roman"/>
              </a:rPr>
              <a:t>bank </a:t>
            </a:r>
            <a:r>
              <a:rPr sz="2500" dirty="0">
                <a:latin typeface="Times New Roman"/>
                <a:cs typeface="Times New Roman"/>
              </a:rPr>
              <a:t>has certain non-monetary </a:t>
            </a:r>
            <a:r>
              <a:rPr sz="2500" spc="-5" dirty="0">
                <a:latin typeface="Times New Roman"/>
                <a:cs typeface="Times New Roman"/>
              </a:rPr>
              <a:t>functions of the </a:t>
            </a:r>
            <a:r>
              <a:rPr sz="2500" dirty="0">
                <a:latin typeface="Times New Roman"/>
                <a:cs typeface="Times New Roman"/>
              </a:rPr>
              <a:t>nature </a:t>
            </a:r>
            <a:r>
              <a:rPr sz="2500" spc="5" dirty="0">
                <a:latin typeface="Times New Roman"/>
                <a:cs typeface="Times New Roman"/>
              </a:rPr>
              <a:t>of  </a:t>
            </a:r>
            <a:r>
              <a:rPr sz="2500" spc="-5" dirty="0">
                <a:latin typeface="Times New Roman"/>
                <a:cs typeface="Times New Roman"/>
              </a:rPr>
              <a:t>supervision of banks and </a:t>
            </a:r>
            <a:r>
              <a:rPr sz="2500" dirty="0">
                <a:latin typeface="Times New Roman"/>
                <a:cs typeface="Times New Roman"/>
              </a:rPr>
              <a:t>promotion of sound </a:t>
            </a:r>
            <a:r>
              <a:rPr sz="2500" spc="-5" dirty="0">
                <a:latin typeface="Times New Roman"/>
                <a:cs typeface="Times New Roman"/>
              </a:rPr>
              <a:t>banking </a:t>
            </a:r>
            <a:r>
              <a:rPr sz="2500" spc="5" dirty="0">
                <a:latin typeface="Times New Roman"/>
                <a:cs typeface="Times New Roman"/>
              </a:rPr>
              <a:t>in  </a:t>
            </a:r>
            <a:r>
              <a:rPr sz="2500" spc="-5" dirty="0">
                <a:latin typeface="Times New Roman"/>
                <a:cs typeface="Times New Roman"/>
              </a:rPr>
              <a:t>India.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Reserve </a:t>
            </a:r>
            <a:r>
              <a:rPr sz="2500" spc="-5" dirty="0">
                <a:latin typeface="Times New Roman"/>
                <a:cs typeface="Times New Roman"/>
              </a:rPr>
              <a:t>Bank </a:t>
            </a:r>
            <a:r>
              <a:rPr sz="2500" dirty="0">
                <a:latin typeface="Times New Roman"/>
                <a:cs typeface="Times New Roman"/>
              </a:rPr>
              <a:t>Act, </a:t>
            </a:r>
            <a:r>
              <a:rPr sz="2500" spc="-5" dirty="0">
                <a:latin typeface="Times New Roman"/>
                <a:cs typeface="Times New Roman"/>
              </a:rPr>
              <a:t>1934, and </a:t>
            </a:r>
            <a:r>
              <a:rPr sz="2500" dirty="0">
                <a:latin typeface="Times New Roman"/>
                <a:cs typeface="Times New Roman"/>
              </a:rPr>
              <a:t>the Banking Regulation  </a:t>
            </a:r>
            <a:r>
              <a:rPr sz="2500" spc="-5" dirty="0">
                <a:latin typeface="Times New Roman"/>
                <a:cs typeface="Times New Roman"/>
              </a:rPr>
              <a:t>Act, 1949 have </a:t>
            </a:r>
            <a:r>
              <a:rPr sz="2500" dirty="0">
                <a:latin typeface="Times New Roman"/>
                <a:cs typeface="Times New Roman"/>
              </a:rPr>
              <a:t>given </a:t>
            </a:r>
            <a:r>
              <a:rPr sz="2500" spc="-5" dirty="0">
                <a:latin typeface="Times New Roman"/>
                <a:cs typeface="Times New Roman"/>
              </a:rPr>
              <a:t>the RBI </a:t>
            </a:r>
            <a:r>
              <a:rPr sz="2500" dirty="0">
                <a:latin typeface="Times New Roman"/>
                <a:cs typeface="Times New Roman"/>
              </a:rPr>
              <a:t>wide </a:t>
            </a:r>
            <a:r>
              <a:rPr sz="2500" spc="-5" dirty="0">
                <a:latin typeface="Times New Roman"/>
                <a:cs typeface="Times New Roman"/>
              </a:rPr>
              <a:t>powers of </a:t>
            </a:r>
            <a:r>
              <a:rPr sz="2500" dirty="0">
                <a:latin typeface="Times New Roman"/>
                <a:cs typeface="Times New Roman"/>
              </a:rPr>
              <a:t>supervision 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control </a:t>
            </a:r>
            <a:r>
              <a:rPr sz="2500" spc="-5" dirty="0">
                <a:latin typeface="Times New Roman"/>
                <a:cs typeface="Times New Roman"/>
              </a:rPr>
              <a:t>over </a:t>
            </a:r>
            <a:r>
              <a:rPr sz="2500" dirty="0">
                <a:latin typeface="Times New Roman"/>
                <a:cs typeface="Times New Roman"/>
              </a:rPr>
              <a:t>commercial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cooperative banks,  relating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licensing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establishments, branch expansion,  liquidity of their </a:t>
            </a:r>
            <a:r>
              <a:rPr sz="2500" spc="-5" dirty="0">
                <a:latin typeface="Times New Roman"/>
                <a:cs typeface="Times New Roman"/>
              </a:rPr>
              <a:t>assets, management and methods </a:t>
            </a:r>
            <a:r>
              <a:rPr sz="2500" spc="5" dirty="0">
                <a:latin typeface="Times New Roman"/>
                <a:cs typeface="Times New Roman"/>
              </a:rPr>
              <a:t>of  </a:t>
            </a:r>
            <a:r>
              <a:rPr sz="2500" spc="-5" dirty="0">
                <a:latin typeface="Times New Roman"/>
                <a:cs typeface="Times New Roman"/>
              </a:rPr>
              <a:t>working, amalgamation, reconstruction and</a:t>
            </a:r>
            <a:r>
              <a:rPr sz="2500" spc="19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liquidation.</a:t>
            </a:r>
            <a:endParaRPr sz="25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RBI is </a:t>
            </a:r>
            <a:r>
              <a:rPr sz="2500" dirty="0">
                <a:latin typeface="Times New Roman"/>
                <a:cs typeface="Times New Roman"/>
              </a:rPr>
              <a:t>authorized to carry </a:t>
            </a:r>
            <a:r>
              <a:rPr sz="2500" spc="-5" dirty="0">
                <a:latin typeface="Times New Roman"/>
                <a:cs typeface="Times New Roman"/>
              </a:rPr>
              <a:t>out </a:t>
            </a:r>
            <a:r>
              <a:rPr sz="2500" dirty="0">
                <a:latin typeface="Times New Roman"/>
                <a:cs typeface="Times New Roman"/>
              </a:rPr>
              <a:t>periodical inspections </a:t>
            </a:r>
            <a:r>
              <a:rPr sz="2500" spc="5" dirty="0">
                <a:latin typeface="Times New Roman"/>
                <a:cs typeface="Times New Roman"/>
              </a:rPr>
              <a:t>of  </a:t>
            </a:r>
            <a:r>
              <a:rPr sz="2500" spc="-5" dirty="0">
                <a:latin typeface="Times New Roman"/>
                <a:cs typeface="Times New Roman"/>
              </a:rPr>
              <a:t>the banks and to </a:t>
            </a:r>
            <a:r>
              <a:rPr sz="2500" dirty="0">
                <a:latin typeface="Times New Roman"/>
                <a:cs typeface="Times New Roman"/>
              </a:rPr>
              <a:t>call for returns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necessary information  from them..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supervisory functions of the </a:t>
            </a:r>
            <a:r>
              <a:rPr sz="2500" spc="-5" dirty="0">
                <a:latin typeface="Times New Roman"/>
                <a:cs typeface="Times New Roman"/>
              </a:rPr>
              <a:t>RBI </a:t>
            </a:r>
            <a:r>
              <a:rPr sz="2500" dirty="0">
                <a:latin typeface="Times New Roman"/>
                <a:cs typeface="Times New Roman"/>
              </a:rPr>
              <a:t>have  </a:t>
            </a:r>
            <a:r>
              <a:rPr sz="2500" spc="-5" dirty="0">
                <a:latin typeface="Times New Roman"/>
                <a:cs typeface="Times New Roman"/>
              </a:rPr>
              <a:t>helped a great deal in improving </a:t>
            </a:r>
            <a:r>
              <a:rPr sz="2500" dirty="0">
                <a:latin typeface="Times New Roman"/>
                <a:cs typeface="Times New Roman"/>
              </a:rPr>
              <a:t>the standard </a:t>
            </a:r>
            <a:r>
              <a:rPr sz="2500" spc="-5" dirty="0">
                <a:latin typeface="Times New Roman"/>
                <a:cs typeface="Times New Roman"/>
              </a:rPr>
              <a:t>of banking in  India </a:t>
            </a:r>
            <a:r>
              <a:rPr sz="2500" dirty="0">
                <a:latin typeface="Times New Roman"/>
                <a:cs typeface="Times New Roman"/>
              </a:rPr>
              <a:t>to develop on sound lines </a:t>
            </a:r>
            <a:r>
              <a:rPr sz="2500" spc="-5" dirty="0">
                <a:latin typeface="Times New Roman"/>
                <a:cs typeface="Times New Roman"/>
              </a:rPr>
              <a:t>and to </a:t>
            </a:r>
            <a:r>
              <a:rPr sz="2500" dirty="0">
                <a:latin typeface="Times New Roman"/>
                <a:cs typeface="Times New Roman"/>
              </a:rPr>
              <a:t>improve </a:t>
            </a:r>
            <a:r>
              <a:rPr sz="2500" spc="-5" dirty="0">
                <a:latin typeface="Times New Roman"/>
                <a:cs typeface="Times New Roman"/>
              </a:rPr>
              <a:t>the methods  of their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operation.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038" y="0"/>
            <a:ext cx="47275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Times New Roman"/>
                <a:cs typeface="Times New Roman"/>
              </a:rPr>
              <a:t>Functions </a:t>
            </a:r>
            <a:r>
              <a:rPr b="0" spc="-5" dirty="0">
                <a:latin typeface="Times New Roman"/>
                <a:cs typeface="Times New Roman"/>
              </a:rPr>
              <a:t>of RBI</a:t>
            </a:r>
            <a:r>
              <a:rPr b="0" spc="-85" dirty="0">
                <a:latin typeface="Times New Roman"/>
                <a:cs typeface="Times New Roman"/>
              </a:rPr>
              <a:t> </a:t>
            </a:r>
            <a:r>
              <a:rPr b="0" spc="5" dirty="0">
                <a:latin typeface="Times New Roman"/>
                <a:cs typeface="Times New Roman"/>
              </a:rPr>
              <a:t>cont-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392937"/>
            <a:ext cx="8072755" cy="6474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Promotional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Functions:</a:t>
            </a:r>
            <a:endParaRPr sz="2800">
              <a:latin typeface="Times New Roman"/>
              <a:cs typeface="Times New Roman"/>
            </a:endParaRPr>
          </a:p>
          <a:p>
            <a:pPr marL="355600" marR="5080" indent="46990" algn="just">
              <a:lnSpc>
                <a:spcPct val="80000"/>
              </a:lnSpc>
              <a:spcBef>
                <a:spcPts val="610"/>
              </a:spcBef>
            </a:pP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Reserve </a:t>
            </a:r>
            <a:r>
              <a:rPr sz="2500" spc="-5" dirty="0">
                <a:latin typeface="Times New Roman"/>
                <a:cs typeface="Times New Roman"/>
              </a:rPr>
              <a:t>Bank now performs a </a:t>
            </a:r>
            <a:r>
              <a:rPr sz="2500" dirty="0">
                <a:latin typeface="Times New Roman"/>
                <a:cs typeface="Times New Roman"/>
              </a:rPr>
              <a:t>variety </a:t>
            </a:r>
            <a:r>
              <a:rPr sz="2500" spc="5" dirty="0">
                <a:latin typeface="Times New Roman"/>
                <a:cs typeface="Times New Roman"/>
              </a:rPr>
              <a:t>of  </a:t>
            </a:r>
            <a:r>
              <a:rPr sz="2500" dirty="0">
                <a:latin typeface="Times New Roman"/>
                <a:cs typeface="Times New Roman"/>
              </a:rPr>
              <a:t>developmental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promotional functions.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Reserve  </a:t>
            </a:r>
            <a:r>
              <a:rPr sz="2500" spc="-5" dirty="0">
                <a:latin typeface="Times New Roman"/>
                <a:cs typeface="Times New Roman"/>
              </a:rPr>
              <a:t>Bank </a:t>
            </a:r>
            <a:r>
              <a:rPr sz="2500" dirty="0">
                <a:latin typeface="Times New Roman"/>
                <a:cs typeface="Times New Roman"/>
              </a:rPr>
              <a:t>promotes banking </a:t>
            </a:r>
            <a:r>
              <a:rPr sz="2500" spc="-5" dirty="0">
                <a:latin typeface="Times New Roman"/>
                <a:cs typeface="Times New Roman"/>
              </a:rPr>
              <a:t>habit, extend </a:t>
            </a:r>
            <a:r>
              <a:rPr sz="2500" dirty="0">
                <a:latin typeface="Times New Roman"/>
                <a:cs typeface="Times New Roman"/>
              </a:rPr>
              <a:t>banking facilities </a:t>
            </a:r>
            <a:r>
              <a:rPr sz="2500" spc="-5" dirty="0">
                <a:latin typeface="Times New Roman"/>
                <a:cs typeface="Times New Roman"/>
              </a:rPr>
              <a:t>to  </a:t>
            </a:r>
            <a:r>
              <a:rPr sz="2500" dirty="0">
                <a:latin typeface="Times New Roman"/>
                <a:cs typeface="Times New Roman"/>
              </a:rPr>
              <a:t>rural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semi-urban areas,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establish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promote new  </a:t>
            </a:r>
            <a:r>
              <a:rPr sz="2500" spc="-5" dirty="0">
                <a:latin typeface="Times New Roman"/>
                <a:cs typeface="Times New Roman"/>
              </a:rPr>
              <a:t>specialized financing</a:t>
            </a:r>
            <a:r>
              <a:rPr sz="2500" spc="10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agencies.</a:t>
            </a:r>
            <a:endParaRPr sz="2500">
              <a:latin typeface="Times New Roman"/>
              <a:cs typeface="Times New Roman"/>
            </a:endParaRPr>
          </a:p>
          <a:p>
            <a:pPr marL="355600" marR="5080" indent="46990" algn="just">
              <a:lnSpc>
                <a:spcPct val="80000"/>
              </a:lnSpc>
              <a:spcBef>
                <a:spcPts val="600"/>
              </a:spcBef>
            </a:pPr>
            <a:r>
              <a:rPr sz="2500" spc="-5" dirty="0">
                <a:latin typeface="Times New Roman"/>
                <a:cs typeface="Times New Roman"/>
              </a:rPr>
              <a:t>The Reserve </a:t>
            </a:r>
            <a:r>
              <a:rPr sz="2500" dirty="0">
                <a:latin typeface="Times New Roman"/>
                <a:cs typeface="Times New Roman"/>
              </a:rPr>
              <a:t>bank has helped in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setting </a:t>
            </a:r>
            <a:r>
              <a:rPr sz="2500" spc="-5" dirty="0">
                <a:latin typeface="Times New Roman"/>
                <a:cs typeface="Times New Roman"/>
              </a:rPr>
              <a:t>up of </a:t>
            </a:r>
            <a:r>
              <a:rPr sz="2500" dirty="0">
                <a:latin typeface="Times New Roman"/>
                <a:cs typeface="Times New Roman"/>
              </a:rPr>
              <a:t>the </a:t>
            </a:r>
            <a:r>
              <a:rPr sz="2500" spc="-5" dirty="0">
                <a:latin typeface="Times New Roman"/>
                <a:cs typeface="Times New Roman"/>
              </a:rPr>
              <a:t>IFCI  and </a:t>
            </a:r>
            <a:r>
              <a:rPr sz="2500" dirty="0">
                <a:latin typeface="Times New Roman"/>
                <a:cs typeface="Times New Roman"/>
              </a:rPr>
              <a:t>the </a:t>
            </a:r>
            <a:r>
              <a:rPr sz="2500" spc="-5" dirty="0">
                <a:latin typeface="Times New Roman"/>
                <a:cs typeface="Times New Roman"/>
              </a:rPr>
              <a:t>SFC: it </a:t>
            </a:r>
            <a:r>
              <a:rPr sz="2500" dirty="0">
                <a:latin typeface="Times New Roman"/>
                <a:cs typeface="Times New Roman"/>
              </a:rPr>
              <a:t>set up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Deposit Insurance </a:t>
            </a:r>
            <a:r>
              <a:rPr sz="2500" spc="-5" dirty="0">
                <a:latin typeface="Times New Roman"/>
                <a:cs typeface="Times New Roman"/>
              </a:rPr>
              <a:t>Corporation </a:t>
            </a:r>
            <a:r>
              <a:rPr sz="2500" spc="5" dirty="0">
                <a:latin typeface="Times New Roman"/>
                <a:cs typeface="Times New Roman"/>
              </a:rPr>
              <a:t>of  </a:t>
            </a:r>
            <a:r>
              <a:rPr sz="2500" spc="-5" dirty="0">
                <a:latin typeface="Times New Roman"/>
                <a:cs typeface="Times New Roman"/>
              </a:rPr>
              <a:t>India in </a:t>
            </a:r>
            <a:r>
              <a:rPr sz="2500" dirty="0">
                <a:latin typeface="Times New Roman"/>
                <a:cs typeface="Times New Roman"/>
              </a:rPr>
              <a:t>1963 </a:t>
            </a:r>
            <a:r>
              <a:rPr sz="2500" spc="-5" dirty="0">
                <a:latin typeface="Times New Roman"/>
                <a:cs typeface="Times New Roman"/>
              </a:rPr>
              <a:t>and the </a:t>
            </a:r>
            <a:r>
              <a:rPr sz="2500" dirty="0">
                <a:latin typeface="Times New Roman"/>
                <a:cs typeface="Times New Roman"/>
              </a:rPr>
              <a:t>Industrial Reconstruction </a:t>
            </a:r>
            <a:r>
              <a:rPr sz="2500" spc="-5" dirty="0">
                <a:latin typeface="Times New Roman"/>
                <a:cs typeface="Times New Roman"/>
              </a:rPr>
              <a:t>Corporation  of </a:t>
            </a:r>
            <a:r>
              <a:rPr sz="2500" dirty="0">
                <a:latin typeface="Times New Roman"/>
                <a:cs typeface="Times New Roman"/>
              </a:rPr>
              <a:t>India </a:t>
            </a:r>
            <a:r>
              <a:rPr sz="2500" spc="-5" dirty="0">
                <a:latin typeface="Times New Roman"/>
                <a:cs typeface="Times New Roman"/>
              </a:rPr>
              <a:t>in 1972. </a:t>
            </a:r>
            <a:r>
              <a:rPr sz="2500" dirty="0">
                <a:latin typeface="Times New Roman"/>
                <a:cs typeface="Times New Roman"/>
              </a:rPr>
              <a:t>These institutions were set </a:t>
            </a:r>
            <a:r>
              <a:rPr sz="2500" spc="-5" dirty="0">
                <a:latin typeface="Times New Roman"/>
                <a:cs typeface="Times New Roman"/>
              </a:rPr>
              <a:t>up </a:t>
            </a:r>
            <a:r>
              <a:rPr sz="2500" dirty="0">
                <a:latin typeface="Times New Roman"/>
                <a:cs typeface="Times New Roman"/>
              </a:rPr>
              <a:t>directly </a:t>
            </a:r>
            <a:r>
              <a:rPr sz="2500" spc="-5" dirty="0">
                <a:latin typeface="Times New Roman"/>
                <a:cs typeface="Times New Roman"/>
              </a:rPr>
              <a:t>or  </a:t>
            </a:r>
            <a:r>
              <a:rPr sz="2500" dirty="0">
                <a:latin typeface="Times New Roman"/>
                <a:cs typeface="Times New Roman"/>
              </a:rPr>
              <a:t>indirectly by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Reserve </a:t>
            </a:r>
            <a:r>
              <a:rPr sz="2500" spc="-5" dirty="0">
                <a:latin typeface="Times New Roman"/>
                <a:cs typeface="Times New Roman"/>
              </a:rPr>
              <a:t>Bank </a:t>
            </a:r>
            <a:r>
              <a:rPr sz="2500" dirty="0">
                <a:latin typeface="Times New Roman"/>
                <a:cs typeface="Times New Roman"/>
              </a:rPr>
              <a:t>to promote saving habit </a:t>
            </a:r>
            <a:r>
              <a:rPr sz="2500" spc="-5" dirty="0">
                <a:latin typeface="Times New Roman"/>
                <a:cs typeface="Times New Roman"/>
              </a:rPr>
              <a:t>and  to </a:t>
            </a:r>
            <a:r>
              <a:rPr sz="2500" dirty="0">
                <a:latin typeface="Times New Roman"/>
                <a:cs typeface="Times New Roman"/>
              </a:rPr>
              <a:t>mobilize </a:t>
            </a:r>
            <a:r>
              <a:rPr sz="2500" spc="-5" dirty="0">
                <a:latin typeface="Times New Roman"/>
                <a:cs typeface="Times New Roman"/>
              </a:rPr>
              <a:t>savings, and to </a:t>
            </a:r>
            <a:r>
              <a:rPr sz="2500" dirty="0">
                <a:latin typeface="Times New Roman"/>
                <a:cs typeface="Times New Roman"/>
              </a:rPr>
              <a:t>provide industrial finance </a:t>
            </a:r>
            <a:r>
              <a:rPr sz="2500" spc="-10" dirty="0">
                <a:latin typeface="Times New Roman"/>
                <a:cs typeface="Times New Roman"/>
              </a:rPr>
              <a:t>as  </a:t>
            </a:r>
            <a:r>
              <a:rPr sz="2500" spc="-5" dirty="0">
                <a:latin typeface="Times New Roman"/>
                <a:cs typeface="Times New Roman"/>
              </a:rPr>
              <a:t>well as agricultural</a:t>
            </a:r>
            <a:r>
              <a:rPr sz="2500" spc="8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finance.</a:t>
            </a:r>
            <a:endParaRPr sz="2500">
              <a:latin typeface="Times New Roman"/>
              <a:cs typeface="Times New Roman"/>
            </a:endParaRPr>
          </a:p>
          <a:p>
            <a:pPr marL="355600" marR="5080" indent="46990" algn="just">
              <a:lnSpc>
                <a:spcPct val="80000"/>
              </a:lnSpc>
              <a:spcBef>
                <a:spcPts val="600"/>
              </a:spcBef>
            </a:pPr>
            <a:r>
              <a:rPr sz="2500" dirty="0">
                <a:latin typeface="Times New Roman"/>
                <a:cs typeface="Times New Roman"/>
              </a:rPr>
              <a:t>The </a:t>
            </a:r>
            <a:r>
              <a:rPr sz="2500" spc="-5" dirty="0">
                <a:latin typeface="Times New Roman"/>
                <a:cs typeface="Times New Roman"/>
              </a:rPr>
              <a:t>RBI set up </a:t>
            </a:r>
            <a:r>
              <a:rPr sz="2500" dirty="0">
                <a:latin typeface="Times New Roman"/>
                <a:cs typeface="Times New Roman"/>
              </a:rPr>
              <a:t>the Agricultural </a:t>
            </a:r>
            <a:r>
              <a:rPr sz="2500" spc="-5" dirty="0">
                <a:latin typeface="Times New Roman"/>
                <a:cs typeface="Times New Roman"/>
              </a:rPr>
              <a:t>Credit </a:t>
            </a:r>
            <a:r>
              <a:rPr sz="2500" dirty="0">
                <a:latin typeface="Times New Roman"/>
                <a:cs typeface="Times New Roman"/>
              </a:rPr>
              <a:t>Department </a:t>
            </a:r>
            <a:r>
              <a:rPr sz="2500" spc="-5" dirty="0">
                <a:latin typeface="Times New Roman"/>
                <a:cs typeface="Times New Roman"/>
              </a:rPr>
              <a:t>in </a:t>
            </a:r>
            <a:r>
              <a:rPr sz="2500" spc="-10" dirty="0">
                <a:latin typeface="Times New Roman"/>
                <a:cs typeface="Times New Roman"/>
              </a:rPr>
              <a:t>1935 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provide agricultural credit. </a:t>
            </a:r>
            <a:r>
              <a:rPr sz="2500" spc="-5" dirty="0">
                <a:latin typeface="Times New Roman"/>
                <a:cs typeface="Times New Roman"/>
              </a:rPr>
              <a:t>The Bank </a:t>
            </a:r>
            <a:r>
              <a:rPr sz="2500" dirty="0">
                <a:latin typeface="Times New Roman"/>
                <a:cs typeface="Times New Roman"/>
              </a:rPr>
              <a:t>has </a:t>
            </a:r>
            <a:r>
              <a:rPr sz="2500" spc="-5" dirty="0">
                <a:latin typeface="Times New Roman"/>
                <a:cs typeface="Times New Roman"/>
              </a:rPr>
              <a:t>developed </a:t>
            </a:r>
            <a:r>
              <a:rPr sz="2500" dirty="0">
                <a:latin typeface="Times New Roman"/>
                <a:cs typeface="Times New Roman"/>
              </a:rPr>
              <a:t>the  co-operative credit </a:t>
            </a:r>
            <a:r>
              <a:rPr sz="2500" spc="-5" dirty="0">
                <a:latin typeface="Times New Roman"/>
                <a:cs typeface="Times New Roman"/>
              </a:rPr>
              <a:t>movement </a:t>
            </a:r>
            <a:r>
              <a:rPr sz="2500" dirty="0">
                <a:latin typeface="Times New Roman"/>
                <a:cs typeface="Times New Roman"/>
              </a:rPr>
              <a:t>to </a:t>
            </a:r>
            <a:r>
              <a:rPr sz="2500" spc="-5" dirty="0">
                <a:latin typeface="Times New Roman"/>
                <a:cs typeface="Times New Roman"/>
              </a:rPr>
              <a:t>encourage saving, to  </a:t>
            </a:r>
            <a:r>
              <a:rPr sz="2500" dirty="0">
                <a:latin typeface="Times New Roman"/>
                <a:cs typeface="Times New Roman"/>
              </a:rPr>
              <a:t>eliminate money-lenders </a:t>
            </a:r>
            <a:r>
              <a:rPr sz="2500" spc="5" dirty="0">
                <a:latin typeface="Times New Roman"/>
                <a:cs typeface="Times New Roman"/>
              </a:rPr>
              <a:t>from </a:t>
            </a:r>
            <a:r>
              <a:rPr sz="2500" dirty="0">
                <a:latin typeface="Times New Roman"/>
                <a:cs typeface="Times New Roman"/>
              </a:rPr>
              <a:t>the villages </a:t>
            </a:r>
            <a:r>
              <a:rPr sz="2500" spc="-5" dirty="0">
                <a:latin typeface="Times New Roman"/>
                <a:cs typeface="Times New Roman"/>
              </a:rPr>
              <a:t>and to route </a:t>
            </a:r>
            <a:r>
              <a:rPr sz="2500" dirty="0">
                <a:latin typeface="Times New Roman"/>
                <a:cs typeface="Times New Roman"/>
              </a:rPr>
              <a:t>its  </a:t>
            </a:r>
            <a:r>
              <a:rPr sz="2500" spc="-5" dirty="0">
                <a:latin typeface="Times New Roman"/>
                <a:cs typeface="Times New Roman"/>
              </a:rPr>
              <a:t>short </a:t>
            </a:r>
            <a:r>
              <a:rPr sz="2500" dirty="0">
                <a:latin typeface="Times New Roman"/>
                <a:cs typeface="Times New Roman"/>
              </a:rPr>
              <a:t>term credit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agriculture.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RBI has set </a:t>
            </a:r>
            <a:r>
              <a:rPr sz="2500" spc="-5" dirty="0">
                <a:latin typeface="Times New Roman"/>
                <a:cs typeface="Times New Roman"/>
              </a:rPr>
              <a:t>up </a:t>
            </a:r>
            <a:r>
              <a:rPr sz="2500" dirty="0">
                <a:latin typeface="Times New Roman"/>
                <a:cs typeface="Times New Roman"/>
              </a:rPr>
              <a:t>the  Agricultural Refinance </a:t>
            </a:r>
            <a:r>
              <a:rPr sz="2500" spc="-5" dirty="0">
                <a:latin typeface="Times New Roman"/>
                <a:cs typeface="Times New Roman"/>
              </a:rPr>
              <a:t>and Development </a:t>
            </a:r>
            <a:r>
              <a:rPr sz="2500" dirty="0">
                <a:latin typeface="Times New Roman"/>
                <a:cs typeface="Times New Roman"/>
              </a:rPr>
              <a:t>Corporation </a:t>
            </a:r>
            <a:r>
              <a:rPr sz="2500" spc="-5" dirty="0">
                <a:latin typeface="Times New Roman"/>
                <a:cs typeface="Times New Roman"/>
              </a:rPr>
              <a:t>to  provide long-term finance to</a:t>
            </a:r>
            <a:r>
              <a:rPr sz="2500" spc="1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farmers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0745" y="328675"/>
            <a:ext cx="813815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dirty="0">
                <a:latin typeface="Times New Roman"/>
                <a:cs typeface="Times New Roman"/>
              </a:rPr>
              <a:t>Products </a:t>
            </a:r>
            <a:r>
              <a:rPr b="0" spc="-5" dirty="0">
                <a:latin typeface="Times New Roman"/>
                <a:cs typeface="Times New Roman"/>
              </a:rPr>
              <a:t>and </a:t>
            </a:r>
            <a:r>
              <a:rPr b="0" dirty="0">
                <a:latin typeface="Times New Roman"/>
                <a:cs typeface="Times New Roman"/>
              </a:rPr>
              <a:t>Services </a:t>
            </a:r>
            <a:r>
              <a:rPr b="0" spc="-10" dirty="0">
                <a:latin typeface="Times New Roman"/>
                <a:cs typeface="Times New Roman"/>
              </a:rPr>
              <a:t>offered </a:t>
            </a:r>
            <a:r>
              <a:rPr b="0" spc="-5" dirty="0">
                <a:latin typeface="Times New Roman"/>
                <a:cs typeface="Times New Roman"/>
              </a:rPr>
              <a:t>by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Banks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1115695" algn="l"/>
                <a:tab pos="2544445" algn="l"/>
                <a:tab pos="3977004" algn="l"/>
                <a:tab pos="4463415" algn="l"/>
                <a:tab pos="4827270" algn="l"/>
                <a:tab pos="5728335" algn="l"/>
                <a:tab pos="6428105" algn="l"/>
                <a:tab pos="6972300" algn="l"/>
              </a:tabLst>
            </a:pPr>
            <a:r>
              <a:rPr spc="-5" dirty="0"/>
              <a:t>The	d</a:t>
            </a:r>
            <a:r>
              <a:rPr dirty="0"/>
              <a:t>i</a:t>
            </a:r>
            <a:r>
              <a:rPr spc="-50" dirty="0"/>
              <a:t>f</a:t>
            </a:r>
            <a:r>
              <a:rPr spc="-5" dirty="0"/>
              <a:t>ferent</a:t>
            </a:r>
            <a:r>
              <a:rPr dirty="0"/>
              <a:t>	</a:t>
            </a:r>
            <a:r>
              <a:rPr spc="-5" dirty="0"/>
              <a:t>p</a:t>
            </a:r>
            <a:r>
              <a:rPr dirty="0"/>
              <a:t>r</a:t>
            </a:r>
            <a:r>
              <a:rPr spc="-5" dirty="0"/>
              <a:t>odu</a:t>
            </a:r>
            <a:r>
              <a:rPr spc="-20" dirty="0"/>
              <a:t>c</a:t>
            </a:r>
            <a:r>
              <a:rPr spc="-5" dirty="0"/>
              <a:t>ts</a:t>
            </a:r>
            <a:r>
              <a:rPr dirty="0"/>
              <a:t>	</a:t>
            </a:r>
            <a:r>
              <a:rPr spc="-5" dirty="0"/>
              <a:t>in</a:t>
            </a:r>
            <a:r>
              <a:rPr dirty="0"/>
              <a:t>	</a:t>
            </a:r>
            <a:r>
              <a:rPr spc="-5" dirty="0"/>
              <a:t>a</a:t>
            </a:r>
            <a:r>
              <a:rPr dirty="0"/>
              <a:t>	</a:t>
            </a:r>
            <a:r>
              <a:rPr spc="-5" dirty="0"/>
              <a:t>bank</a:t>
            </a:r>
            <a:r>
              <a:rPr dirty="0"/>
              <a:t>	</a:t>
            </a:r>
            <a:r>
              <a:rPr spc="-15" dirty="0"/>
              <a:t>ca</a:t>
            </a:r>
            <a:r>
              <a:rPr spc="-5" dirty="0"/>
              <a:t>n</a:t>
            </a:r>
            <a:r>
              <a:rPr dirty="0"/>
              <a:t>	b</a:t>
            </a:r>
            <a:r>
              <a:rPr spc="-5" dirty="0"/>
              <a:t>e</a:t>
            </a:r>
            <a:r>
              <a:rPr dirty="0"/>
              <a:t>	</a:t>
            </a:r>
            <a:r>
              <a:rPr spc="-5" dirty="0"/>
              <a:t>b</a:t>
            </a:r>
            <a:r>
              <a:rPr dirty="0"/>
              <a:t>r</a:t>
            </a:r>
            <a:r>
              <a:rPr spc="-5" dirty="0"/>
              <a:t>oad</a:t>
            </a:r>
            <a:r>
              <a:rPr dirty="0"/>
              <a:t>l</a:t>
            </a:r>
            <a:r>
              <a:rPr spc="-5" dirty="0"/>
              <a:t>y  classified</a:t>
            </a:r>
            <a:r>
              <a:rPr spc="-30" dirty="0"/>
              <a:t> </a:t>
            </a:r>
            <a:r>
              <a:rPr dirty="0"/>
              <a:t>into:</a:t>
            </a: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Retail Banking</a:t>
            </a:r>
          </a:p>
          <a:p>
            <a:pPr marL="355600" indent="-34353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25" dirty="0"/>
              <a:t>Trade</a:t>
            </a:r>
            <a:r>
              <a:rPr dirty="0"/>
              <a:t> </a:t>
            </a:r>
            <a:r>
              <a:rPr spc="-5" dirty="0"/>
              <a:t>Finance</a:t>
            </a: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pc="-15" dirty="0"/>
              <a:t>Treasury</a:t>
            </a:r>
            <a:r>
              <a:rPr dirty="0"/>
              <a:t> Operations.</a:t>
            </a:r>
          </a:p>
          <a:p>
            <a:pPr marL="355600" marR="5080" indent="-343535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pc="-5" dirty="0"/>
              <a:t>Retail Banking and </a:t>
            </a:r>
            <a:r>
              <a:rPr spc="-25" dirty="0"/>
              <a:t>Trade </a:t>
            </a:r>
            <a:r>
              <a:rPr spc="-5" dirty="0"/>
              <a:t>finance operations are  conducted at </a:t>
            </a:r>
            <a:r>
              <a:rPr dirty="0"/>
              <a:t>the </a:t>
            </a:r>
            <a:r>
              <a:rPr spc="-5" dirty="0"/>
              <a:t>branch level while </a:t>
            </a:r>
            <a:r>
              <a:rPr dirty="0"/>
              <a:t>the </a:t>
            </a:r>
            <a:r>
              <a:rPr spc="-5" dirty="0"/>
              <a:t>wholesale  banking operations, which cover treasury operations,  are </a:t>
            </a:r>
            <a:r>
              <a:rPr spc="-10" dirty="0"/>
              <a:t>at </a:t>
            </a:r>
            <a:r>
              <a:rPr dirty="0"/>
              <a:t>the </a:t>
            </a:r>
            <a:r>
              <a:rPr spc="-5" dirty="0"/>
              <a:t>hand </a:t>
            </a:r>
            <a:r>
              <a:rPr spc="-10" dirty="0"/>
              <a:t>office </a:t>
            </a:r>
            <a:r>
              <a:rPr dirty="0"/>
              <a:t>or </a:t>
            </a:r>
            <a:r>
              <a:rPr spc="-5" dirty="0"/>
              <a:t>a designated</a:t>
            </a:r>
            <a:r>
              <a:rPr dirty="0"/>
              <a:t> </a:t>
            </a:r>
            <a:r>
              <a:rPr spc="-5" dirty="0"/>
              <a:t>branch.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78079"/>
            <a:ext cx="259905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Retail</a:t>
            </a:r>
            <a:r>
              <a:rPr sz="3000" spc="-50" dirty="0"/>
              <a:t> </a:t>
            </a:r>
            <a:r>
              <a:rPr sz="3000" spc="-5" dirty="0"/>
              <a:t>Banking: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35940" y="736752"/>
            <a:ext cx="7707630" cy="237299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Deposits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Loans, </a:t>
            </a:r>
            <a:r>
              <a:rPr sz="2800" spc="-10" dirty="0">
                <a:latin typeface="Times New Roman"/>
                <a:cs typeface="Times New Roman"/>
              </a:rPr>
              <a:t>Cash </a:t>
            </a:r>
            <a:r>
              <a:rPr sz="2800" spc="-5" dirty="0">
                <a:latin typeface="Times New Roman"/>
                <a:cs typeface="Times New Roman"/>
              </a:rPr>
              <a:t>Credit and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Overdraft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Negotiating for Loans and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advances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10" dirty="0">
                <a:latin typeface="Times New Roman"/>
                <a:cs typeface="Times New Roman"/>
              </a:rPr>
              <a:t>Remittances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Book-Keeping (maintaining all accounting</a:t>
            </a:r>
            <a:r>
              <a:rPr sz="2800" spc="3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records)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3127070"/>
            <a:ext cx="6570345" cy="177546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355600" marR="5080" indent="-343535">
              <a:lnSpc>
                <a:spcPts val="3030"/>
              </a:lnSpc>
              <a:spcBef>
                <a:spcPts val="475"/>
              </a:spcBef>
              <a:buFont typeface="Arial"/>
              <a:buChar char="•"/>
              <a:tabLst>
                <a:tab pos="355600" algn="l"/>
                <a:tab pos="356235" algn="l"/>
                <a:tab pos="2052320" algn="l"/>
                <a:tab pos="2664460" algn="l"/>
                <a:tab pos="3691890" algn="l"/>
                <a:tab pos="4246880" algn="l"/>
                <a:tab pos="5354955" algn="l"/>
              </a:tabLst>
            </a:pPr>
            <a:r>
              <a:rPr sz="2800" spc="-5" dirty="0">
                <a:latin typeface="Times New Roman"/>
                <a:cs typeface="Times New Roman"/>
              </a:rPr>
              <a:t>R</a:t>
            </a:r>
            <a:r>
              <a:rPr sz="2800" spc="-2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c</a:t>
            </a:r>
            <a:r>
              <a:rPr sz="2800" spc="-2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iv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ng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all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kinds</a:t>
            </a:r>
            <a:r>
              <a:rPr sz="2800" dirty="0">
                <a:latin typeface="Times New Roman"/>
                <a:cs typeface="Times New Roman"/>
              </a:rPr>
              <a:t>	o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b</a:t>
            </a:r>
            <a:r>
              <a:rPr sz="280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nds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val</a:t>
            </a:r>
            <a:r>
              <a:rPr sz="2800" dirty="0">
                <a:latin typeface="Times New Roman"/>
                <a:cs typeface="Times New Roman"/>
              </a:rPr>
              <a:t>u</a:t>
            </a:r>
            <a:r>
              <a:rPr sz="2800" spc="-25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ble  keeping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800" b="1" spc="-45" dirty="0">
                <a:latin typeface="Times New Roman"/>
                <a:cs typeface="Times New Roman"/>
              </a:rPr>
              <a:t>Trade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Finance: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dirty="0">
                <a:latin typeface="Times New Roman"/>
                <a:cs typeface="Times New Roman"/>
              </a:rPr>
              <a:t>Issuing </a:t>
            </a:r>
            <a:r>
              <a:rPr sz="2800" spc="-5" dirty="0">
                <a:latin typeface="Times New Roman"/>
                <a:cs typeface="Times New Roman"/>
              </a:rPr>
              <a:t>and confirming of letter of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credit.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37297" y="3127070"/>
            <a:ext cx="12719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86435" algn="l"/>
              </a:tabLst>
            </a:pPr>
            <a:r>
              <a:rPr sz="2800" spc="-5" dirty="0">
                <a:latin typeface="Times New Roman"/>
                <a:cs typeface="Times New Roman"/>
              </a:rPr>
              <a:t>for	safe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4920233"/>
            <a:ext cx="8072755" cy="124650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5600" marR="5080" indent="-343535" algn="just">
              <a:lnSpc>
                <a:spcPct val="89800"/>
              </a:lnSpc>
              <a:spcBef>
                <a:spcPts val="434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Drawing, accepting, </a:t>
            </a:r>
            <a:r>
              <a:rPr sz="2800" dirty="0">
                <a:latin typeface="Times New Roman"/>
                <a:cs typeface="Times New Roman"/>
              </a:rPr>
              <a:t>discounting, </a:t>
            </a:r>
            <a:r>
              <a:rPr sz="2800" spc="-5" dirty="0">
                <a:latin typeface="Times New Roman"/>
                <a:cs typeface="Times New Roman"/>
              </a:rPr>
              <a:t>buying, selling,  collecting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bills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exchange, </a:t>
            </a:r>
            <a:r>
              <a:rPr sz="2800" dirty="0">
                <a:latin typeface="Times New Roman"/>
                <a:cs typeface="Times New Roman"/>
              </a:rPr>
              <a:t>promissory </a:t>
            </a:r>
            <a:r>
              <a:rPr sz="2800" spc="-5" dirty="0">
                <a:latin typeface="Times New Roman"/>
                <a:cs typeface="Times New Roman"/>
              </a:rPr>
              <a:t>notes,  drafts, bill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lading and other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securities</a:t>
            </a:r>
            <a:r>
              <a:rPr sz="3000" spc="-5" dirty="0"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19227"/>
            <a:ext cx="8074659" cy="6446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35" dirty="0">
                <a:latin typeface="Times New Roman"/>
                <a:cs typeface="Times New Roman"/>
              </a:rPr>
              <a:t>Treasury</a:t>
            </a:r>
            <a:r>
              <a:rPr sz="2700" b="1" spc="-20" dirty="0">
                <a:latin typeface="Times New Roman"/>
                <a:cs typeface="Times New Roman"/>
              </a:rPr>
              <a:t> </a:t>
            </a:r>
            <a:r>
              <a:rPr sz="2700" b="1" dirty="0">
                <a:latin typeface="Times New Roman"/>
                <a:cs typeface="Times New Roman"/>
              </a:rPr>
              <a:t>Operations:</a:t>
            </a:r>
            <a:endParaRPr sz="27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Buying and selling of bullion. Foreign</a:t>
            </a:r>
            <a:r>
              <a:rPr sz="2700" spc="-1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exchange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Acquiring, </a:t>
            </a:r>
            <a:r>
              <a:rPr sz="2700" dirty="0">
                <a:latin typeface="Times New Roman"/>
                <a:cs typeface="Times New Roman"/>
              </a:rPr>
              <a:t>holding, </a:t>
            </a:r>
            <a:r>
              <a:rPr sz="2700" spc="-5" dirty="0">
                <a:latin typeface="Times New Roman"/>
                <a:cs typeface="Times New Roman"/>
              </a:rPr>
              <a:t>underwriting </a:t>
            </a:r>
            <a:r>
              <a:rPr sz="2700" dirty="0">
                <a:latin typeface="Times New Roman"/>
                <a:cs typeface="Times New Roman"/>
              </a:rPr>
              <a:t>and dealing </a:t>
            </a:r>
            <a:r>
              <a:rPr sz="2700" spc="-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shares,  debentures,</a:t>
            </a:r>
            <a:r>
              <a:rPr sz="2700" spc="-3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etc.</a:t>
            </a:r>
            <a:endParaRPr sz="2700">
              <a:latin typeface="Times New Roman"/>
              <a:cs typeface="Times New Roman"/>
            </a:endParaRPr>
          </a:p>
          <a:p>
            <a:pPr marL="355600" marR="8890" indent="-343535" algn="just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Purchasing </a:t>
            </a:r>
            <a:r>
              <a:rPr sz="2700" dirty="0">
                <a:latin typeface="Times New Roman"/>
                <a:cs typeface="Times New Roman"/>
              </a:rPr>
              <a:t>and selling of bonds and securities </a:t>
            </a:r>
            <a:r>
              <a:rPr sz="2700" spc="-10" dirty="0">
                <a:latin typeface="Times New Roman"/>
                <a:cs typeface="Times New Roman"/>
              </a:rPr>
              <a:t>on  </a:t>
            </a:r>
            <a:r>
              <a:rPr sz="2700" dirty="0">
                <a:latin typeface="Times New Roman"/>
                <a:cs typeface="Times New Roman"/>
              </a:rPr>
              <a:t>behalf of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constituents.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The banks can also act </a:t>
            </a:r>
            <a:r>
              <a:rPr sz="2700" spc="-5" dirty="0">
                <a:latin typeface="Times New Roman"/>
                <a:cs typeface="Times New Roman"/>
              </a:rPr>
              <a:t>as </a:t>
            </a:r>
            <a:r>
              <a:rPr sz="2700" dirty="0">
                <a:latin typeface="Times New Roman"/>
                <a:cs typeface="Times New Roman"/>
              </a:rPr>
              <a:t>an agent of the Government  or local </a:t>
            </a:r>
            <a:r>
              <a:rPr sz="2700" spc="-20" dirty="0">
                <a:latin typeface="Times New Roman"/>
                <a:cs typeface="Times New Roman"/>
              </a:rPr>
              <a:t>authority. </a:t>
            </a:r>
            <a:r>
              <a:rPr sz="2700" dirty="0">
                <a:latin typeface="Times New Roman"/>
                <a:cs typeface="Times New Roman"/>
              </a:rPr>
              <a:t>They insure, guarantee, underwrite,  participate in </a:t>
            </a:r>
            <a:r>
              <a:rPr sz="2700" spc="-5" dirty="0">
                <a:latin typeface="Times New Roman"/>
                <a:cs typeface="Times New Roman"/>
              </a:rPr>
              <a:t>managing and </a:t>
            </a:r>
            <a:r>
              <a:rPr sz="2700" dirty="0">
                <a:latin typeface="Times New Roman"/>
                <a:cs typeface="Times New Roman"/>
              </a:rPr>
              <a:t>carrying out issue </a:t>
            </a:r>
            <a:r>
              <a:rPr sz="2700" spc="5" dirty="0">
                <a:latin typeface="Times New Roman"/>
                <a:cs typeface="Times New Roman"/>
              </a:rPr>
              <a:t>of  </a:t>
            </a:r>
            <a:r>
              <a:rPr sz="2700" dirty="0">
                <a:latin typeface="Times New Roman"/>
                <a:cs typeface="Times New Roman"/>
              </a:rPr>
              <a:t>shares, debentures,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etc.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45"/>
              </a:spcBef>
              <a:buFont typeface="Arial"/>
              <a:buChar char="•"/>
              <a:tabLst>
                <a:tab pos="2306320" algn="l"/>
                <a:tab pos="2306955" algn="l"/>
              </a:tabLst>
            </a:pPr>
            <a:r>
              <a:rPr dirty="0"/>
              <a:t>	</a:t>
            </a:r>
            <a:r>
              <a:rPr sz="2700" dirty="0">
                <a:latin typeface="Times New Roman"/>
                <a:cs typeface="Times New Roman"/>
              </a:rPr>
              <a:t>Apart from the above-mentioned  </a:t>
            </a:r>
            <a:r>
              <a:rPr sz="2700" spc="-5" dirty="0">
                <a:latin typeface="Times New Roman"/>
                <a:cs typeface="Times New Roman"/>
              </a:rPr>
              <a:t>functions of </a:t>
            </a:r>
            <a:r>
              <a:rPr sz="2700" dirty="0">
                <a:latin typeface="Times New Roman"/>
                <a:cs typeface="Times New Roman"/>
              </a:rPr>
              <a:t>the bank, the bank provides a whole lot of  other </a:t>
            </a:r>
            <a:r>
              <a:rPr sz="2700" spc="-5" dirty="0">
                <a:latin typeface="Times New Roman"/>
                <a:cs typeface="Times New Roman"/>
              </a:rPr>
              <a:t>services like investment counseling for  individuals, </a:t>
            </a:r>
            <a:r>
              <a:rPr sz="2700" dirty="0">
                <a:latin typeface="Times New Roman"/>
                <a:cs typeface="Times New Roman"/>
              </a:rPr>
              <a:t>short-term </a:t>
            </a:r>
            <a:r>
              <a:rPr sz="2700" spc="-5" dirty="0">
                <a:latin typeface="Times New Roman"/>
                <a:cs typeface="Times New Roman"/>
              </a:rPr>
              <a:t>funds management </a:t>
            </a:r>
            <a:r>
              <a:rPr sz="2700" dirty="0">
                <a:latin typeface="Times New Roman"/>
                <a:cs typeface="Times New Roman"/>
              </a:rPr>
              <a:t>and </a:t>
            </a:r>
            <a:r>
              <a:rPr sz="2700" spc="-5" dirty="0">
                <a:latin typeface="Times New Roman"/>
                <a:cs typeface="Times New Roman"/>
              </a:rPr>
              <a:t>portfolio  </a:t>
            </a:r>
            <a:r>
              <a:rPr sz="2700" dirty="0">
                <a:latin typeface="Times New Roman"/>
                <a:cs typeface="Times New Roman"/>
              </a:rPr>
              <a:t>management </a:t>
            </a:r>
            <a:r>
              <a:rPr sz="2700" spc="-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individuals and companies. It  undertakes the inward and </a:t>
            </a:r>
            <a:r>
              <a:rPr sz="2700" spc="-5" dirty="0">
                <a:latin typeface="Times New Roman"/>
                <a:cs typeface="Times New Roman"/>
              </a:rPr>
              <a:t>outward remittances with  reference </a:t>
            </a:r>
            <a:r>
              <a:rPr sz="2700" spc="5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foreign </a:t>
            </a:r>
            <a:r>
              <a:rPr sz="2700" dirty="0">
                <a:latin typeface="Times New Roman"/>
                <a:cs typeface="Times New Roman"/>
              </a:rPr>
              <a:t>exchange and collection of varied  types </a:t>
            </a:r>
            <a:r>
              <a:rPr sz="2700" spc="-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the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Government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6277" y="19557"/>
            <a:ext cx="78511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Common </a:t>
            </a:r>
            <a:r>
              <a:rPr b="0" dirty="0">
                <a:latin typeface="Times New Roman"/>
                <a:cs typeface="Times New Roman"/>
              </a:rPr>
              <a:t>Banking Products</a:t>
            </a:r>
            <a:r>
              <a:rPr b="0" spc="-235" dirty="0">
                <a:latin typeface="Times New Roman"/>
                <a:cs typeface="Times New Roman"/>
              </a:rPr>
              <a:t> </a:t>
            </a:r>
            <a:r>
              <a:rPr b="0" spc="-35" dirty="0">
                <a:latin typeface="Times New Roman"/>
                <a:cs typeface="Times New Roman"/>
              </a:rPr>
              <a:t>Available: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894334"/>
            <a:ext cx="8074659" cy="54171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10" dirty="0">
                <a:latin typeface="Times New Roman"/>
                <a:cs typeface="Times New Roman"/>
              </a:rPr>
              <a:t>Credit </a:t>
            </a:r>
            <a:r>
              <a:rPr sz="2700" b="1" spc="-5" dirty="0">
                <a:latin typeface="Times New Roman"/>
                <a:cs typeface="Times New Roman"/>
              </a:rPr>
              <a:t>Card: </a:t>
            </a:r>
            <a:r>
              <a:rPr sz="2700" dirty="0">
                <a:latin typeface="Times New Roman"/>
                <a:cs typeface="Times New Roman"/>
              </a:rPr>
              <a:t>Credit Card is “post paid” </a:t>
            </a:r>
            <a:r>
              <a:rPr sz="2700" spc="-5" dirty="0">
                <a:latin typeface="Times New Roman"/>
                <a:cs typeface="Times New Roman"/>
              </a:rPr>
              <a:t>or </a:t>
            </a:r>
            <a:r>
              <a:rPr sz="2700" dirty="0">
                <a:latin typeface="Times New Roman"/>
                <a:cs typeface="Times New Roman"/>
              </a:rPr>
              <a:t>“pay </a:t>
            </a:r>
            <a:r>
              <a:rPr sz="2700" spc="-5" dirty="0">
                <a:latin typeface="Times New Roman"/>
                <a:cs typeface="Times New Roman"/>
              </a:rPr>
              <a:t>later”  </a:t>
            </a:r>
            <a:r>
              <a:rPr sz="2700" dirty="0">
                <a:latin typeface="Times New Roman"/>
                <a:cs typeface="Times New Roman"/>
              </a:rPr>
              <a:t>card that draws from a credit </a:t>
            </a:r>
            <a:r>
              <a:rPr sz="2700" spc="-5" dirty="0">
                <a:latin typeface="Times New Roman"/>
                <a:cs typeface="Times New Roman"/>
              </a:rPr>
              <a:t>line-money </a:t>
            </a:r>
            <a:r>
              <a:rPr sz="2700" dirty="0">
                <a:latin typeface="Times New Roman"/>
                <a:cs typeface="Times New Roman"/>
              </a:rPr>
              <a:t>made  available by the </a:t>
            </a:r>
            <a:r>
              <a:rPr sz="2700" spc="-5" dirty="0">
                <a:latin typeface="Times New Roman"/>
                <a:cs typeface="Times New Roman"/>
              </a:rPr>
              <a:t>card </a:t>
            </a:r>
            <a:r>
              <a:rPr sz="2700" dirty="0">
                <a:latin typeface="Times New Roman"/>
                <a:cs typeface="Times New Roman"/>
              </a:rPr>
              <a:t>issuer </a:t>
            </a:r>
            <a:r>
              <a:rPr sz="2700" spc="-5" dirty="0">
                <a:latin typeface="Times New Roman"/>
                <a:cs typeface="Times New Roman"/>
              </a:rPr>
              <a:t>(bank) </a:t>
            </a:r>
            <a:r>
              <a:rPr sz="2700" dirty="0">
                <a:latin typeface="Times New Roman"/>
                <a:cs typeface="Times New Roman"/>
              </a:rPr>
              <a:t>and gives one a  grace </a:t>
            </a:r>
            <a:r>
              <a:rPr sz="2700" spc="-5" dirty="0">
                <a:latin typeface="Times New Roman"/>
                <a:cs typeface="Times New Roman"/>
              </a:rPr>
              <a:t>period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-45" dirty="0">
                <a:latin typeface="Times New Roman"/>
                <a:cs typeface="Times New Roman"/>
              </a:rPr>
              <a:t>pay. </a:t>
            </a:r>
            <a:r>
              <a:rPr sz="2700" dirty="0">
                <a:latin typeface="Times New Roman"/>
                <a:cs typeface="Times New Roman"/>
              </a:rPr>
              <a:t>If the </a:t>
            </a:r>
            <a:r>
              <a:rPr sz="2700" spc="-5" dirty="0">
                <a:latin typeface="Times New Roman"/>
                <a:cs typeface="Times New Roman"/>
              </a:rPr>
              <a:t>amount </a:t>
            </a:r>
            <a:r>
              <a:rPr sz="2700" dirty="0">
                <a:latin typeface="Times New Roman"/>
                <a:cs typeface="Times New Roman"/>
              </a:rPr>
              <a:t>is not </a:t>
            </a:r>
            <a:r>
              <a:rPr sz="2700" spc="-5" dirty="0">
                <a:latin typeface="Times New Roman"/>
                <a:cs typeface="Times New Roman"/>
              </a:rPr>
              <a:t>paid full </a:t>
            </a:r>
            <a:r>
              <a:rPr sz="2700" dirty="0">
                <a:latin typeface="Times New Roman"/>
                <a:cs typeface="Times New Roman"/>
              </a:rPr>
              <a:t>by </a:t>
            </a:r>
            <a:r>
              <a:rPr sz="2700" spc="-10" dirty="0">
                <a:latin typeface="Times New Roman"/>
                <a:cs typeface="Times New Roman"/>
              </a:rPr>
              <a:t>the  </a:t>
            </a:r>
            <a:r>
              <a:rPr sz="2700" dirty="0">
                <a:latin typeface="Times New Roman"/>
                <a:cs typeface="Times New Roman"/>
              </a:rPr>
              <a:t>end of the period, one is </a:t>
            </a:r>
            <a:r>
              <a:rPr sz="2700" spc="-10" dirty="0">
                <a:latin typeface="Times New Roman"/>
                <a:cs typeface="Times New Roman"/>
              </a:rPr>
              <a:t>charged</a:t>
            </a:r>
            <a:r>
              <a:rPr sz="2700" spc="-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interest</a:t>
            </a:r>
            <a:endParaRPr sz="27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ct val="90000"/>
              </a:lnSpc>
              <a:spcBef>
                <a:spcPts val="6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Debit </a:t>
            </a:r>
            <a:r>
              <a:rPr sz="2700" b="1" dirty="0">
                <a:latin typeface="Times New Roman"/>
                <a:cs typeface="Times New Roman"/>
              </a:rPr>
              <a:t>Cards: </a:t>
            </a:r>
            <a:r>
              <a:rPr sz="2700" dirty="0">
                <a:latin typeface="Times New Roman"/>
                <a:cs typeface="Times New Roman"/>
              </a:rPr>
              <a:t>Debit Card is a </a:t>
            </a:r>
            <a:r>
              <a:rPr sz="2700" spc="-5" dirty="0">
                <a:latin typeface="Times New Roman"/>
                <a:cs typeface="Times New Roman"/>
              </a:rPr>
              <a:t>“prepaid” or </a:t>
            </a:r>
            <a:r>
              <a:rPr sz="2700" dirty="0">
                <a:latin typeface="Times New Roman"/>
                <a:cs typeface="Times New Roman"/>
              </a:rPr>
              <a:t>“pay </a:t>
            </a:r>
            <a:r>
              <a:rPr sz="2700" spc="-10" dirty="0">
                <a:latin typeface="Times New Roman"/>
                <a:cs typeface="Times New Roman"/>
              </a:rPr>
              <a:t>now”  </a:t>
            </a:r>
            <a:r>
              <a:rPr sz="2700" dirty="0">
                <a:latin typeface="Times New Roman"/>
                <a:cs typeface="Times New Roman"/>
              </a:rPr>
              <a:t>card with </a:t>
            </a:r>
            <a:r>
              <a:rPr sz="2700" spc="-5" dirty="0">
                <a:latin typeface="Times New Roman"/>
                <a:cs typeface="Times New Roman"/>
              </a:rPr>
              <a:t>some </a:t>
            </a:r>
            <a:r>
              <a:rPr sz="2700" dirty="0">
                <a:latin typeface="Times New Roman"/>
                <a:cs typeface="Times New Roman"/>
              </a:rPr>
              <a:t>stored value. </a:t>
            </a:r>
            <a:r>
              <a:rPr sz="2700" spc="-5" dirty="0">
                <a:latin typeface="Times New Roman"/>
                <a:cs typeface="Times New Roman"/>
              </a:rPr>
              <a:t>Debit Cards </a:t>
            </a:r>
            <a:r>
              <a:rPr sz="2700" dirty="0">
                <a:latin typeface="Times New Roman"/>
                <a:cs typeface="Times New Roman"/>
              </a:rPr>
              <a:t>quickly  debit or </a:t>
            </a:r>
            <a:r>
              <a:rPr sz="2700" spc="-5" dirty="0">
                <a:latin typeface="Times New Roman"/>
                <a:cs typeface="Times New Roman"/>
              </a:rPr>
              <a:t>subtract money from </a:t>
            </a:r>
            <a:r>
              <a:rPr sz="2700" spc="-30" dirty="0">
                <a:latin typeface="Times New Roman"/>
                <a:cs typeface="Times New Roman"/>
              </a:rPr>
              <a:t>one’s </a:t>
            </a:r>
            <a:r>
              <a:rPr sz="2700" dirty="0">
                <a:latin typeface="Times New Roman"/>
                <a:cs typeface="Times New Roman"/>
              </a:rPr>
              <a:t>savings account, </a:t>
            </a:r>
            <a:r>
              <a:rPr sz="2700" spc="-10" dirty="0">
                <a:latin typeface="Times New Roman"/>
                <a:cs typeface="Times New Roman"/>
              </a:rPr>
              <a:t>or  </a:t>
            </a:r>
            <a:r>
              <a:rPr sz="2700" dirty="0">
                <a:latin typeface="Times New Roman"/>
                <a:cs typeface="Times New Roman"/>
              </a:rPr>
              <a:t>if one were taking out</a:t>
            </a:r>
            <a:r>
              <a:rPr sz="2700" spc="-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cash.</a:t>
            </a:r>
            <a:endParaRPr sz="2700">
              <a:latin typeface="Times New Roman"/>
              <a:cs typeface="Times New Roman"/>
            </a:endParaRPr>
          </a:p>
          <a:p>
            <a:pPr marL="355600" marR="5080" algn="just">
              <a:lnSpc>
                <a:spcPct val="90000"/>
              </a:lnSpc>
              <a:spcBef>
                <a:spcPts val="650"/>
              </a:spcBef>
            </a:pPr>
            <a:r>
              <a:rPr sz="2700" dirty="0">
                <a:latin typeface="Times New Roman"/>
                <a:cs typeface="Times New Roman"/>
              </a:rPr>
              <a:t>Every </a:t>
            </a:r>
            <a:r>
              <a:rPr sz="2700" spc="-5" dirty="0">
                <a:latin typeface="Times New Roman"/>
                <a:cs typeface="Times New Roman"/>
              </a:rPr>
              <a:t>time </a:t>
            </a:r>
            <a:r>
              <a:rPr sz="2700" dirty="0">
                <a:latin typeface="Times New Roman"/>
                <a:cs typeface="Times New Roman"/>
              </a:rPr>
              <a:t>a person uses the </a:t>
            </a:r>
            <a:r>
              <a:rPr sz="2700" spc="-5" dirty="0">
                <a:latin typeface="Times New Roman"/>
                <a:cs typeface="Times New Roman"/>
              </a:rPr>
              <a:t>card, </a:t>
            </a:r>
            <a:r>
              <a:rPr sz="2700" dirty="0">
                <a:latin typeface="Times New Roman"/>
                <a:cs typeface="Times New Roman"/>
              </a:rPr>
              <a:t>the merchant who </a:t>
            </a:r>
            <a:r>
              <a:rPr sz="2700" spc="5" dirty="0">
                <a:latin typeface="Times New Roman"/>
                <a:cs typeface="Times New Roman"/>
              </a:rPr>
              <a:t>in  </a:t>
            </a:r>
            <a:r>
              <a:rPr sz="2700" spc="-5" dirty="0">
                <a:latin typeface="Times New Roman"/>
                <a:cs typeface="Times New Roman"/>
              </a:rPr>
              <a:t>turn </a:t>
            </a:r>
            <a:r>
              <a:rPr sz="2700" dirty="0">
                <a:latin typeface="Times New Roman"/>
                <a:cs typeface="Times New Roman"/>
              </a:rPr>
              <a:t>can get the </a:t>
            </a:r>
            <a:r>
              <a:rPr sz="2700" spc="-5" dirty="0">
                <a:latin typeface="Times New Roman"/>
                <a:cs typeface="Times New Roman"/>
              </a:rPr>
              <a:t>money </a:t>
            </a:r>
            <a:r>
              <a:rPr sz="2700" dirty="0">
                <a:latin typeface="Times New Roman"/>
                <a:cs typeface="Times New Roman"/>
              </a:rPr>
              <a:t>transferred to </a:t>
            </a:r>
            <a:r>
              <a:rPr sz="2700" spc="-5" dirty="0">
                <a:latin typeface="Times New Roman"/>
                <a:cs typeface="Times New Roman"/>
              </a:rPr>
              <a:t>his </a:t>
            </a:r>
            <a:r>
              <a:rPr sz="2700" dirty="0">
                <a:latin typeface="Times New Roman"/>
                <a:cs typeface="Times New Roman"/>
              </a:rPr>
              <a:t>account </a:t>
            </a:r>
            <a:r>
              <a:rPr sz="2700" spc="-5" dirty="0">
                <a:latin typeface="Times New Roman"/>
                <a:cs typeface="Times New Roman"/>
              </a:rPr>
              <a:t>from  </a:t>
            </a:r>
            <a:r>
              <a:rPr sz="2700" dirty="0">
                <a:latin typeface="Times New Roman"/>
                <a:cs typeface="Times New Roman"/>
              </a:rPr>
              <a:t>the bank </a:t>
            </a:r>
            <a:r>
              <a:rPr sz="2700" spc="-5" dirty="0">
                <a:latin typeface="Times New Roman"/>
                <a:cs typeface="Times New Roman"/>
              </a:rPr>
              <a:t>of </a:t>
            </a:r>
            <a:r>
              <a:rPr sz="2700" dirty="0">
                <a:latin typeface="Times New Roman"/>
                <a:cs typeface="Times New Roman"/>
              </a:rPr>
              <a:t>the buyers, by debiting an </a:t>
            </a:r>
            <a:r>
              <a:rPr sz="2700" spc="-5" dirty="0">
                <a:latin typeface="Times New Roman"/>
                <a:cs typeface="Times New Roman"/>
              </a:rPr>
              <a:t>exact amount </a:t>
            </a:r>
            <a:r>
              <a:rPr sz="2700" spc="-10" dirty="0">
                <a:latin typeface="Times New Roman"/>
                <a:cs typeface="Times New Roman"/>
              </a:rPr>
              <a:t>of  </a:t>
            </a:r>
            <a:r>
              <a:rPr sz="2700" spc="-5" dirty="0">
                <a:latin typeface="Times New Roman"/>
                <a:cs typeface="Times New Roman"/>
              </a:rPr>
              <a:t>purchase from </a:t>
            </a:r>
            <a:r>
              <a:rPr sz="2700" dirty="0">
                <a:latin typeface="Times New Roman"/>
                <a:cs typeface="Times New Roman"/>
              </a:rPr>
              <a:t>the card. </a:t>
            </a:r>
            <a:r>
              <a:rPr sz="2700" spc="-100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get a debit card along with a  Personal Identification </a:t>
            </a:r>
            <a:r>
              <a:rPr sz="2700" spc="-5" dirty="0">
                <a:latin typeface="Times New Roman"/>
                <a:cs typeface="Times New Roman"/>
              </a:rPr>
              <a:t>Number</a:t>
            </a:r>
            <a:r>
              <a:rPr sz="2700" spc="-5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(PIN).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9117"/>
            <a:ext cx="8074025" cy="597027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820"/>
              </a:spcBef>
              <a:buFont typeface="Arial"/>
              <a:buChar char="•"/>
              <a:tabLst>
                <a:tab pos="356235" algn="l"/>
              </a:tabLst>
            </a:pPr>
            <a:r>
              <a:rPr sz="3000" b="1" dirty="0">
                <a:latin typeface="Times New Roman"/>
                <a:cs typeface="Times New Roman"/>
              </a:rPr>
              <a:t>Automatic </a:t>
            </a:r>
            <a:r>
              <a:rPr sz="3000" b="1" spc="-50" dirty="0">
                <a:latin typeface="Times New Roman"/>
                <a:cs typeface="Times New Roman"/>
              </a:rPr>
              <a:t>Teller </a:t>
            </a:r>
            <a:r>
              <a:rPr sz="3000" b="1" dirty="0">
                <a:latin typeface="Times New Roman"/>
                <a:cs typeface="Times New Roman"/>
              </a:rPr>
              <a:t>Machine: </a:t>
            </a:r>
            <a:r>
              <a:rPr sz="3000" dirty="0">
                <a:latin typeface="Times New Roman"/>
                <a:cs typeface="Times New Roman"/>
              </a:rPr>
              <a:t>The </a:t>
            </a:r>
            <a:r>
              <a:rPr sz="3000" spc="-105" dirty="0">
                <a:latin typeface="Times New Roman"/>
                <a:cs typeface="Times New Roman"/>
              </a:rPr>
              <a:t>ATM’s </a:t>
            </a:r>
            <a:r>
              <a:rPr sz="3000" dirty="0">
                <a:latin typeface="Times New Roman"/>
                <a:cs typeface="Times New Roman"/>
              </a:rPr>
              <a:t>are used  by banks for making the customers dealing </a:t>
            </a:r>
            <a:r>
              <a:rPr sz="3000" spc="-25" dirty="0">
                <a:latin typeface="Times New Roman"/>
                <a:cs typeface="Times New Roman"/>
              </a:rPr>
              <a:t>easier.  </a:t>
            </a:r>
            <a:r>
              <a:rPr sz="3000" spc="-114" dirty="0">
                <a:latin typeface="Times New Roman"/>
                <a:cs typeface="Times New Roman"/>
              </a:rPr>
              <a:t>ATM </a:t>
            </a:r>
            <a:r>
              <a:rPr sz="3000" dirty="0">
                <a:latin typeface="Times New Roman"/>
                <a:cs typeface="Times New Roman"/>
              </a:rPr>
              <a:t>card </a:t>
            </a:r>
            <a:r>
              <a:rPr sz="3000" spc="-10" dirty="0">
                <a:latin typeface="Times New Roman"/>
                <a:cs typeface="Times New Roman"/>
              </a:rPr>
              <a:t>is </a:t>
            </a:r>
            <a:r>
              <a:rPr sz="3000" dirty="0">
                <a:latin typeface="Times New Roman"/>
                <a:cs typeface="Times New Roman"/>
              </a:rPr>
              <a:t>a </a:t>
            </a:r>
            <a:r>
              <a:rPr sz="3000" spc="-5" dirty="0">
                <a:latin typeface="Times New Roman"/>
                <a:cs typeface="Times New Roman"/>
              </a:rPr>
              <a:t>device </a:t>
            </a:r>
            <a:r>
              <a:rPr sz="3000" dirty="0">
                <a:latin typeface="Times New Roman"/>
                <a:cs typeface="Times New Roman"/>
              </a:rPr>
              <a:t>that </a:t>
            </a:r>
            <a:r>
              <a:rPr sz="3000" spc="-5" dirty="0">
                <a:latin typeface="Times New Roman"/>
                <a:cs typeface="Times New Roman"/>
              </a:rPr>
              <a:t>allows customer </a:t>
            </a:r>
            <a:r>
              <a:rPr sz="3000" dirty="0">
                <a:latin typeface="Times New Roman"/>
                <a:cs typeface="Times New Roman"/>
              </a:rPr>
              <a:t>who  </a:t>
            </a:r>
            <a:r>
              <a:rPr sz="3000" spc="-5" dirty="0">
                <a:latin typeface="Times New Roman"/>
                <a:cs typeface="Times New Roman"/>
              </a:rPr>
              <a:t>has an </a:t>
            </a:r>
            <a:r>
              <a:rPr sz="3000" spc="-114" dirty="0">
                <a:latin typeface="Times New Roman"/>
                <a:cs typeface="Times New Roman"/>
              </a:rPr>
              <a:t>ATM</a:t>
            </a:r>
            <a:r>
              <a:rPr sz="3000" spc="52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card </a:t>
            </a:r>
            <a:r>
              <a:rPr sz="3000" spc="-5" dirty="0">
                <a:latin typeface="Times New Roman"/>
                <a:cs typeface="Times New Roman"/>
              </a:rPr>
              <a:t>to perform </a:t>
            </a:r>
            <a:r>
              <a:rPr sz="3000" dirty="0">
                <a:latin typeface="Times New Roman"/>
                <a:cs typeface="Times New Roman"/>
              </a:rPr>
              <a:t>routine </a:t>
            </a:r>
            <a:r>
              <a:rPr sz="3000" spc="-5" dirty="0">
                <a:latin typeface="Times New Roman"/>
                <a:cs typeface="Times New Roman"/>
              </a:rPr>
              <a:t>banking  </a:t>
            </a:r>
            <a:r>
              <a:rPr sz="3000" dirty="0">
                <a:latin typeface="Times New Roman"/>
                <a:cs typeface="Times New Roman"/>
              </a:rPr>
              <a:t>transaction </a:t>
            </a:r>
            <a:r>
              <a:rPr sz="3000" spc="-5" dirty="0">
                <a:latin typeface="Times New Roman"/>
                <a:cs typeface="Times New Roman"/>
              </a:rPr>
              <a:t>at any time without </a:t>
            </a:r>
            <a:r>
              <a:rPr sz="3000" dirty="0">
                <a:latin typeface="Times New Roman"/>
                <a:cs typeface="Times New Roman"/>
              </a:rPr>
              <a:t>interacting </a:t>
            </a:r>
            <a:r>
              <a:rPr sz="3000" spc="-5" dirty="0">
                <a:latin typeface="Times New Roman"/>
                <a:cs typeface="Times New Roman"/>
              </a:rPr>
              <a:t>with  human </a:t>
            </a:r>
            <a:r>
              <a:rPr sz="3000" spc="-25" dirty="0">
                <a:latin typeface="Times New Roman"/>
                <a:cs typeface="Times New Roman"/>
              </a:rPr>
              <a:t>teller. </a:t>
            </a:r>
            <a:r>
              <a:rPr sz="3000" spc="-5" dirty="0">
                <a:latin typeface="Times New Roman"/>
                <a:cs typeface="Times New Roman"/>
              </a:rPr>
              <a:t>It provides </a:t>
            </a:r>
            <a:r>
              <a:rPr sz="3000" dirty="0">
                <a:latin typeface="Times New Roman"/>
                <a:cs typeface="Times New Roman"/>
              </a:rPr>
              <a:t>exchange services. This  service helps the customer </a:t>
            </a:r>
            <a:r>
              <a:rPr sz="3000" spc="-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withdraw money  </a:t>
            </a:r>
            <a:r>
              <a:rPr sz="3000" spc="-5" dirty="0">
                <a:latin typeface="Times New Roman"/>
                <a:cs typeface="Times New Roman"/>
              </a:rPr>
              <a:t>even </a:t>
            </a:r>
            <a:r>
              <a:rPr sz="3000" dirty="0">
                <a:latin typeface="Times New Roman"/>
                <a:cs typeface="Times New Roman"/>
              </a:rPr>
              <a:t>when the </a:t>
            </a:r>
            <a:r>
              <a:rPr sz="3000" spc="-5" dirty="0">
                <a:latin typeface="Times New Roman"/>
                <a:cs typeface="Times New Roman"/>
              </a:rPr>
              <a:t>banks </a:t>
            </a:r>
            <a:r>
              <a:rPr sz="3000" dirty="0">
                <a:latin typeface="Times New Roman"/>
                <a:cs typeface="Times New Roman"/>
              </a:rPr>
              <a:t>ate closed. This </a:t>
            </a:r>
            <a:r>
              <a:rPr sz="3000" spc="-5" dirty="0">
                <a:latin typeface="Times New Roman"/>
                <a:cs typeface="Times New Roman"/>
              </a:rPr>
              <a:t>can be done  </a:t>
            </a:r>
            <a:r>
              <a:rPr sz="3000" dirty="0">
                <a:latin typeface="Times New Roman"/>
                <a:cs typeface="Times New Roman"/>
              </a:rPr>
              <a:t>by </a:t>
            </a:r>
            <a:r>
              <a:rPr sz="3000" spc="-5" dirty="0">
                <a:latin typeface="Times New Roman"/>
                <a:cs typeface="Times New Roman"/>
              </a:rPr>
              <a:t>inserting </a:t>
            </a:r>
            <a:r>
              <a:rPr sz="3000" dirty="0">
                <a:latin typeface="Times New Roman"/>
                <a:cs typeface="Times New Roman"/>
              </a:rPr>
              <a:t>the card </a:t>
            </a:r>
            <a:r>
              <a:rPr sz="3000" spc="-5" dirty="0">
                <a:latin typeface="Times New Roman"/>
                <a:cs typeface="Times New Roman"/>
              </a:rPr>
              <a:t>in </a:t>
            </a:r>
            <a:r>
              <a:rPr sz="3000" dirty="0">
                <a:latin typeface="Times New Roman"/>
                <a:cs typeface="Times New Roman"/>
              </a:rPr>
              <a:t>the </a:t>
            </a:r>
            <a:r>
              <a:rPr sz="3000" spc="-114" dirty="0">
                <a:latin typeface="Times New Roman"/>
                <a:cs typeface="Times New Roman"/>
              </a:rPr>
              <a:t>ATM </a:t>
            </a:r>
            <a:r>
              <a:rPr sz="3000" dirty="0">
                <a:latin typeface="Times New Roman"/>
                <a:cs typeface="Times New Roman"/>
              </a:rPr>
              <a:t>and entering the  Personal </a:t>
            </a:r>
            <a:r>
              <a:rPr sz="3000" spc="-5" dirty="0">
                <a:latin typeface="Times New Roman"/>
                <a:cs typeface="Times New Roman"/>
              </a:rPr>
              <a:t>Identification </a:t>
            </a:r>
            <a:r>
              <a:rPr sz="3000" dirty="0">
                <a:latin typeface="Times New Roman"/>
                <a:cs typeface="Times New Roman"/>
              </a:rPr>
              <a:t>Number and </a:t>
            </a:r>
            <a:r>
              <a:rPr sz="3000" spc="-5" dirty="0">
                <a:latin typeface="Times New Roman"/>
                <a:cs typeface="Times New Roman"/>
              </a:rPr>
              <a:t>secret  Password. It allows </a:t>
            </a:r>
            <a:r>
              <a:rPr sz="3000" dirty="0">
                <a:latin typeface="Times New Roman"/>
                <a:cs typeface="Times New Roman"/>
              </a:rPr>
              <a:t>the</a:t>
            </a:r>
            <a:r>
              <a:rPr sz="3000" spc="-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customers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5" dirty="0">
                <a:latin typeface="Times New Roman"/>
                <a:cs typeface="Times New Roman"/>
              </a:rPr>
              <a:t>To </a:t>
            </a:r>
            <a:r>
              <a:rPr sz="3000" spc="-5" dirty="0">
                <a:latin typeface="Times New Roman"/>
                <a:cs typeface="Times New Roman"/>
              </a:rPr>
              <a:t>transfer money to </a:t>
            </a:r>
            <a:r>
              <a:rPr sz="3000" dirty="0">
                <a:latin typeface="Times New Roman"/>
                <a:cs typeface="Times New Roman"/>
              </a:rPr>
              <a:t>and from</a:t>
            </a:r>
            <a:r>
              <a:rPr sz="3000" spc="150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accounts.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view account</a:t>
            </a:r>
            <a:r>
              <a:rPr sz="3000" spc="114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information.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5" dirty="0">
                <a:latin typeface="Times New Roman"/>
                <a:cs typeface="Times New Roman"/>
              </a:rPr>
              <a:t>To </a:t>
            </a:r>
            <a:r>
              <a:rPr sz="3000" dirty="0">
                <a:latin typeface="Times New Roman"/>
                <a:cs typeface="Times New Roman"/>
              </a:rPr>
              <a:t>order</a:t>
            </a:r>
            <a:r>
              <a:rPr sz="3000" spc="100" dirty="0">
                <a:latin typeface="Times New Roman"/>
                <a:cs typeface="Times New Roman"/>
              </a:rPr>
              <a:t> </a:t>
            </a:r>
            <a:r>
              <a:rPr sz="3000" dirty="0">
                <a:latin typeface="Times New Roman"/>
                <a:cs typeface="Times New Roman"/>
              </a:rPr>
              <a:t>cash.</a:t>
            </a:r>
            <a:endParaRPr sz="3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000" spc="-105" dirty="0">
                <a:latin typeface="Times New Roman"/>
                <a:cs typeface="Times New Roman"/>
              </a:rPr>
              <a:t>To </a:t>
            </a:r>
            <a:r>
              <a:rPr sz="3000" spc="-5" dirty="0">
                <a:latin typeface="Times New Roman"/>
                <a:cs typeface="Times New Roman"/>
              </a:rPr>
              <a:t>receive</a:t>
            </a:r>
            <a:r>
              <a:rPr sz="3000" spc="135" dirty="0">
                <a:latin typeface="Times New Roman"/>
                <a:cs typeface="Times New Roman"/>
              </a:rPr>
              <a:t> </a:t>
            </a:r>
            <a:r>
              <a:rPr sz="3000" spc="-5" dirty="0">
                <a:latin typeface="Times New Roman"/>
                <a:cs typeface="Times New Roman"/>
              </a:rPr>
              <a:t>cash.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37134"/>
            <a:ext cx="8075295" cy="607568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715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5" dirty="0">
                <a:latin typeface="Times New Roman"/>
                <a:cs typeface="Times New Roman"/>
              </a:rPr>
              <a:t>Electronic Funds </a:t>
            </a:r>
            <a:r>
              <a:rPr sz="2700" b="1" spc="-25" dirty="0">
                <a:latin typeface="Times New Roman"/>
                <a:cs typeface="Times New Roman"/>
              </a:rPr>
              <a:t>Transfer </a:t>
            </a:r>
            <a:r>
              <a:rPr sz="2700" b="1" spc="-5" dirty="0">
                <a:latin typeface="Times New Roman"/>
                <a:cs typeface="Times New Roman"/>
              </a:rPr>
              <a:t>(EFT):</a:t>
            </a:r>
            <a:r>
              <a:rPr sz="2700" spc="-5" dirty="0">
                <a:latin typeface="Times New Roman"/>
                <a:cs typeface="Times New Roman"/>
              </a:rPr>
              <a:t>. </a:t>
            </a:r>
            <a:r>
              <a:rPr sz="2700" dirty="0">
                <a:latin typeface="Times New Roman"/>
                <a:cs typeface="Times New Roman"/>
              </a:rPr>
              <a:t>The system called  electronic </a:t>
            </a:r>
            <a:r>
              <a:rPr sz="2700" spc="-5" dirty="0">
                <a:latin typeface="Times New Roman"/>
                <a:cs typeface="Times New Roman"/>
              </a:rPr>
              <a:t>fund transfer (EFT) </a:t>
            </a:r>
            <a:r>
              <a:rPr sz="2700" dirty="0">
                <a:latin typeface="Times New Roman"/>
                <a:cs typeface="Times New Roman"/>
              </a:rPr>
              <a:t>automatically transfers  </a:t>
            </a:r>
            <a:r>
              <a:rPr sz="2700" spc="-5" dirty="0">
                <a:latin typeface="Times New Roman"/>
                <a:cs typeface="Times New Roman"/>
              </a:rPr>
              <a:t>money from </a:t>
            </a:r>
            <a:r>
              <a:rPr sz="2700" dirty="0">
                <a:latin typeface="Times New Roman"/>
                <a:cs typeface="Times New Roman"/>
              </a:rPr>
              <a:t>one account </a:t>
            </a:r>
            <a:r>
              <a:rPr sz="2700" spc="-5" dirty="0">
                <a:latin typeface="Times New Roman"/>
                <a:cs typeface="Times New Roman"/>
              </a:rPr>
              <a:t>to </a:t>
            </a:r>
            <a:r>
              <a:rPr sz="2700" spc="-20" dirty="0">
                <a:latin typeface="Times New Roman"/>
                <a:cs typeface="Times New Roman"/>
              </a:rPr>
              <a:t>another. </a:t>
            </a:r>
            <a:r>
              <a:rPr sz="2700" dirty="0">
                <a:latin typeface="Times New Roman"/>
                <a:cs typeface="Times New Roman"/>
              </a:rPr>
              <a:t>This system  </a:t>
            </a:r>
            <a:r>
              <a:rPr sz="2700" spc="-5" dirty="0">
                <a:latin typeface="Times New Roman"/>
                <a:cs typeface="Times New Roman"/>
              </a:rPr>
              <a:t>facilitates </a:t>
            </a:r>
            <a:r>
              <a:rPr sz="2700" dirty="0">
                <a:latin typeface="Times New Roman"/>
                <a:cs typeface="Times New Roman"/>
              </a:rPr>
              <a:t>speedier </a:t>
            </a:r>
            <a:r>
              <a:rPr sz="2700" spc="-5" dirty="0">
                <a:latin typeface="Times New Roman"/>
                <a:cs typeface="Times New Roman"/>
              </a:rPr>
              <a:t>transfer </a:t>
            </a:r>
            <a:r>
              <a:rPr sz="2700" dirty="0">
                <a:latin typeface="Times New Roman"/>
                <a:cs typeface="Times New Roman"/>
              </a:rPr>
              <a:t>of funds electronically </a:t>
            </a:r>
            <a:r>
              <a:rPr sz="2700" spc="-5" dirty="0">
                <a:latin typeface="Times New Roman"/>
                <a:cs typeface="Times New Roman"/>
              </a:rPr>
              <a:t>from  </a:t>
            </a:r>
            <a:r>
              <a:rPr sz="2700" dirty="0">
                <a:latin typeface="Times New Roman"/>
                <a:cs typeface="Times New Roman"/>
              </a:rPr>
              <a:t>any </a:t>
            </a:r>
            <a:r>
              <a:rPr sz="2700" spc="-5" dirty="0">
                <a:latin typeface="Times New Roman"/>
                <a:cs typeface="Times New Roman"/>
              </a:rPr>
              <a:t>branch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any </a:t>
            </a:r>
            <a:r>
              <a:rPr sz="2700" dirty="0">
                <a:latin typeface="Times New Roman"/>
                <a:cs typeface="Times New Roman"/>
              </a:rPr>
              <a:t>other branch. In </a:t>
            </a:r>
            <a:r>
              <a:rPr sz="2700" spc="-5" dirty="0">
                <a:latin typeface="Times New Roman"/>
                <a:cs typeface="Times New Roman"/>
              </a:rPr>
              <a:t>this </a:t>
            </a:r>
            <a:r>
              <a:rPr sz="2700" dirty="0">
                <a:latin typeface="Times New Roman"/>
                <a:cs typeface="Times New Roman"/>
              </a:rPr>
              <a:t>system </a:t>
            </a:r>
            <a:r>
              <a:rPr sz="2700" spc="5" dirty="0">
                <a:latin typeface="Times New Roman"/>
                <a:cs typeface="Times New Roman"/>
              </a:rPr>
              <a:t>the  </a:t>
            </a:r>
            <a:r>
              <a:rPr sz="2700" dirty="0">
                <a:latin typeface="Times New Roman"/>
                <a:cs typeface="Times New Roman"/>
              </a:rPr>
              <a:t>sender and the receiver of </a:t>
            </a:r>
            <a:r>
              <a:rPr sz="2700" spc="-5" dirty="0">
                <a:latin typeface="Times New Roman"/>
                <a:cs typeface="Times New Roman"/>
              </a:rPr>
              <a:t>funds may </a:t>
            </a:r>
            <a:r>
              <a:rPr sz="2700" dirty="0">
                <a:latin typeface="Times New Roman"/>
                <a:cs typeface="Times New Roman"/>
              </a:rPr>
              <a:t>be </a:t>
            </a:r>
            <a:r>
              <a:rPr sz="2700" spc="-5" dirty="0">
                <a:latin typeface="Times New Roman"/>
                <a:cs typeface="Times New Roman"/>
              </a:rPr>
              <a:t>located </a:t>
            </a:r>
            <a:r>
              <a:rPr sz="2700" spc="5" dirty="0">
                <a:latin typeface="Times New Roman"/>
                <a:cs typeface="Times New Roman"/>
              </a:rPr>
              <a:t>in  </a:t>
            </a:r>
            <a:r>
              <a:rPr sz="2700" spc="-10" dirty="0">
                <a:latin typeface="Times New Roman"/>
                <a:cs typeface="Times New Roman"/>
              </a:rPr>
              <a:t>different </a:t>
            </a:r>
            <a:r>
              <a:rPr sz="2700" dirty="0">
                <a:latin typeface="Times New Roman"/>
                <a:cs typeface="Times New Roman"/>
              </a:rPr>
              <a:t>cities and </a:t>
            </a:r>
            <a:r>
              <a:rPr sz="2700" spc="-5" dirty="0">
                <a:latin typeface="Times New Roman"/>
                <a:cs typeface="Times New Roman"/>
              </a:rPr>
              <a:t>may </a:t>
            </a:r>
            <a:r>
              <a:rPr sz="2700" dirty="0">
                <a:latin typeface="Times New Roman"/>
                <a:cs typeface="Times New Roman"/>
              </a:rPr>
              <a:t>even bank with </a:t>
            </a:r>
            <a:r>
              <a:rPr sz="2700" spc="-10" dirty="0">
                <a:latin typeface="Times New Roman"/>
                <a:cs typeface="Times New Roman"/>
              </a:rPr>
              <a:t>different </a:t>
            </a:r>
            <a:r>
              <a:rPr sz="2700" dirty="0">
                <a:latin typeface="Times New Roman"/>
                <a:cs typeface="Times New Roman"/>
              </a:rPr>
              <a:t>banks.  Funds </a:t>
            </a:r>
            <a:r>
              <a:rPr sz="2700" spc="-5" dirty="0">
                <a:latin typeface="Times New Roman"/>
                <a:cs typeface="Times New Roman"/>
              </a:rPr>
              <a:t>transfer </a:t>
            </a:r>
            <a:r>
              <a:rPr sz="2700" dirty="0">
                <a:latin typeface="Times New Roman"/>
                <a:cs typeface="Times New Roman"/>
              </a:rPr>
              <a:t>within the </a:t>
            </a:r>
            <a:r>
              <a:rPr sz="2700" spc="-5" dirty="0">
                <a:latin typeface="Times New Roman"/>
                <a:cs typeface="Times New Roman"/>
              </a:rPr>
              <a:t>same </a:t>
            </a:r>
            <a:r>
              <a:rPr sz="2700" dirty="0">
                <a:latin typeface="Times New Roman"/>
                <a:cs typeface="Times New Roman"/>
              </a:rPr>
              <a:t>city </a:t>
            </a:r>
            <a:r>
              <a:rPr sz="2700" spc="-5" dirty="0">
                <a:latin typeface="Times New Roman"/>
                <a:cs typeface="Times New Roman"/>
              </a:rPr>
              <a:t>is also permitted. 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scheme has </a:t>
            </a:r>
            <a:r>
              <a:rPr sz="2700" dirty="0">
                <a:latin typeface="Times New Roman"/>
                <a:cs typeface="Times New Roman"/>
              </a:rPr>
              <a:t>been in </a:t>
            </a:r>
            <a:r>
              <a:rPr sz="2700" spc="-5" dirty="0">
                <a:latin typeface="Times New Roman"/>
                <a:cs typeface="Times New Roman"/>
              </a:rPr>
              <a:t>operation </a:t>
            </a:r>
            <a:r>
              <a:rPr sz="2700" dirty="0">
                <a:latin typeface="Times New Roman"/>
                <a:cs typeface="Times New Roman"/>
              </a:rPr>
              <a:t>since February 7,  1996, in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India.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90000"/>
              </a:lnSpc>
              <a:spcBef>
                <a:spcPts val="6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25" dirty="0">
                <a:latin typeface="Times New Roman"/>
                <a:cs typeface="Times New Roman"/>
              </a:rPr>
              <a:t>Telebanking: </a:t>
            </a:r>
            <a:r>
              <a:rPr sz="2700" spc="-20" dirty="0">
                <a:latin typeface="Times New Roman"/>
                <a:cs typeface="Times New Roman"/>
              </a:rPr>
              <a:t>Telebanking </a:t>
            </a:r>
            <a:r>
              <a:rPr sz="2700" spc="-5" dirty="0">
                <a:latin typeface="Times New Roman"/>
                <a:cs typeface="Times New Roman"/>
              </a:rPr>
              <a:t>refers to banking </a:t>
            </a:r>
            <a:r>
              <a:rPr sz="2700" dirty="0">
                <a:latin typeface="Times New Roman"/>
                <a:cs typeface="Times New Roman"/>
              </a:rPr>
              <a:t>on phone  services. A </a:t>
            </a:r>
            <a:r>
              <a:rPr sz="2700" spc="-5" dirty="0">
                <a:latin typeface="Times New Roman"/>
                <a:cs typeface="Times New Roman"/>
              </a:rPr>
              <a:t>customer </a:t>
            </a:r>
            <a:r>
              <a:rPr sz="2700" dirty="0">
                <a:latin typeface="Times New Roman"/>
                <a:cs typeface="Times New Roman"/>
              </a:rPr>
              <a:t>can access information </a:t>
            </a:r>
            <a:r>
              <a:rPr sz="2700" spc="-5" dirty="0">
                <a:latin typeface="Times New Roman"/>
                <a:cs typeface="Times New Roman"/>
              </a:rPr>
              <a:t>about  his/her </a:t>
            </a:r>
            <a:r>
              <a:rPr sz="2700" dirty="0">
                <a:latin typeface="Times New Roman"/>
                <a:cs typeface="Times New Roman"/>
              </a:rPr>
              <a:t>account </a:t>
            </a:r>
            <a:r>
              <a:rPr sz="2700" spc="-5" dirty="0">
                <a:latin typeface="Times New Roman"/>
                <a:cs typeface="Times New Roman"/>
              </a:rPr>
              <a:t>through a telephone call </a:t>
            </a:r>
            <a:r>
              <a:rPr sz="2700" spc="-10" dirty="0">
                <a:latin typeface="Times New Roman"/>
                <a:cs typeface="Times New Roman"/>
              </a:rPr>
              <a:t>and by </a:t>
            </a:r>
            <a:r>
              <a:rPr sz="2700" spc="-5" dirty="0">
                <a:latin typeface="Times New Roman"/>
                <a:cs typeface="Times New Roman"/>
              </a:rPr>
              <a:t>giving 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coded </a:t>
            </a:r>
            <a:r>
              <a:rPr sz="2700" dirty="0">
                <a:latin typeface="Times New Roman"/>
                <a:cs typeface="Times New Roman"/>
              </a:rPr>
              <a:t>Personal </a:t>
            </a:r>
            <a:r>
              <a:rPr sz="2700" spc="-5" dirty="0">
                <a:latin typeface="Times New Roman"/>
                <a:cs typeface="Times New Roman"/>
              </a:rPr>
              <a:t>Identification Number (PIN)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5" dirty="0">
                <a:latin typeface="Times New Roman"/>
                <a:cs typeface="Times New Roman"/>
              </a:rPr>
              <a:t>the  </a:t>
            </a:r>
            <a:r>
              <a:rPr sz="2700" dirty="0">
                <a:latin typeface="Times New Roman"/>
                <a:cs typeface="Times New Roman"/>
              </a:rPr>
              <a:t>bank. </a:t>
            </a:r>
            <a:r>
              <a:rPr sz="2700" spc="-20" dirty="0">
                <a:latin typeface="Times New Roman"/>
                <a:cs typeface="Times New Roman"/>
              </a:rPr>
              <a:t>Telebanking </a:t>
            </a:r>
            <a:r>
              <a:rPr sz="2700" dirty="0">
                <a:latin typeface="Times New Roman"/>
                <a:cs typeface="Times New Roman"/>
              </a:rPr>
              <a:t>is extensively user </a:t>
            </a:r>
            <a:r>
              <a:rPr sz="2700" spc="-5" dirty="0">
                <a:latin typeface="Times New Roman"/>
                <a:cs typeface="Times New Roman"/>
              </a:rPr>
              <a:t>friendly </a:t>
            </a:r>
            <a:r>
              <a:rPr sz="2700" dirty="0">
                <a:latin typeface="Times New Roman"/>
                <a:cs typeface="Times New Roman"/>
              </a:rPr>
              <a:t>and  </a:t>
            </a:r>
            <a:r>
              <a:rPr sz="2700" spc="-10" dirty="0">
                <a:latin typeface="Times New Roman"/>
                <a:cs typeface="Times New Roman"/>
              </a:rPr>
              <a:t>effective </a:t>
            </a:r>
            <a:r>
              <a:rPr sz="2700" dirty="0">
                <a:latin typeface="Times New Roman"/>
                <a:cs typeface="Times New Roman"/>
              </a:rPr>
              <a:t>in</a:t>
            </a:r>
            <a:r>
              <a:rPr sz="2700" spc="1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nature.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75589"/>
            <a:ext cx="8074659" cy="622109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84"/>
              </a:spcBef>
              <a:buFont typeface="Arial"/>
              <a:buChar char="•"/>
              <a:tabLst>
                <a:tab pos="356235" algn="l"/>
              </a:tabLst>
            </a:pPr>
            <a:r>
              <a:rPr sz="3200" b="1" dirty="0">
                <a:latin typeface="Times New Roman"/>
                <a:cs typeface="Times New Roman"/>
              </a:rPr>
              <a:t>Mobile </a:t>
            </a:r>
            <a:r>
              <a:rPr sz="3200" b="1" spc="-5" dirty="0">
                <a:latin typeface="Times New Roman"/>
                <a:cs typeface="Times New Roman"/>
              </a:rPr>
              <a:t>Banking: </a:t>
            </a:r>
            <a:r>
              <a:rPr sz="3200" dirty="0">
                <a:latin typeface="Times New Roman"/>
                <a:cs typeface="Times New Roman"/>
              </a:rPr>
              <a:t>A new </a:t>
            </a:r>
            <a:r>
              <a:rPr sz="3200" spc="-5" dirty="0">
                <a:latin typeface="Times New Roman"/>
                <a:cs typeface="Times New Roman"/>
              </a:rPr>
              <a:t>revolution in </a:t>
            </a:r>
            <a:r>
              <a:rPr sz="3200" dirty="0">
                <a:latin typeface="Times New Roman"/>
                <a:cs typeface="Times New Roman"/>
              </a:rPr>
              <a:t>the  </a:t>
            </a:r>
            <a:r>
              <a:rPr sz="3200" spc="-5" dirty="0">
                <a:latin typeface="Times New Roman"/>
                <a:cs typeface="Times New Roman"/>
              </a:rPr>
              <a:t>realm of </a:t>
            </a:r>
            <a:r>
              <a:rPr sz="3200" dirty="0">
                <a:latin typeface="Times New Roman"/>
                <a:cs typeface="Times New Roman"/>
              </a:rPr>
              <a:t>e-banking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the </a:t>
            </a:r>
            <a:r>
              <a:rPr sz="3200" spc="-10" dirty="0">
                <a:latin typeface="Times New Roman"/>
                <a:cs typeface="Times New Roman"/>
              </a:rPr>
              <a:t>emergence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mobile  banking. </a:t>
            </a:r>
            <a:r>
              <a:rPr sz="3200" dirty="0">
                <a:latin typeface="Times New Roman"/>
                <a:cs typeface="Times New Roman"/>
              </a:rPr>
              <a:t>On-line banking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now </a:t>
            </a:r>
            <a:r>
              <a:rPr sz="3200" spc="-5" dirty="0">
                <a:latin typeface="Times New Roman"/>
                <a:cs typeface="Times New Roman"/>
              </a:rPr>
              <a:t>moving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spc="-5" dirty="0">
                <a:latin typeface="Times New Roman"/>
                <a:cs typeface="Times New Roman"/>
              </a:rPr>
              <a:t>the  </a:t>
            </a:r>
            <a:r>
              <a:rPr sz="3200" dirty="0">
                <a:latin typeface="Times New Roman"/>
                <a:cs typeface="Times New Roman"/>
              </a:rPr>
              <a:t>mobile </a:t>
            </a:r>
            <a:r>
              <a:rPr sz="3200" spc="-5" dirty="0">
                <a:latin typeface="Times New Roman"/>
                <a:cs typeface="Times New Roman"/>
              </a:rPr>
              <a:t>world, giving everybody with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mobile  </a:t>
            </a:r>
            <a:r>
              <a:rPr sz="3200" dirty="0">
                <a:latin typeface="Times New Roman"/>
                <a:cs typeface="Times New Roman"/>
              </a:rPr>
              <a:t>phone access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spc="-5" dirty="0">
                <a:latin typeface="Times New Roman"/>
                <a:cs typeface="Times New Roman"/>
              </a:rPr>
              <a:t>real-time banking services,  </a:t>
            </a:r>
            <a:r>
              <a:rPr sz="3200" dirty="0">
                <a:latin typeface="Times New Roman"/>
                <a:cs typeface="Times New Roman"/>
              </a:rPr>
              <a:t>regardless of their </a:t>
            </a:r>
            <a:r>
              <a:rPr sz="3200" spc="-5" dirty="0">
                <a:latin typeface="Times New Roman"/>
                <a:cs typeface="Times New Roman"/>
              </a:rPr>
              <a:t>location. </a:t>
            </a:r>
            <a:r>
              <a:rPr sz="3200" dirty="0">
                <a:latin typeface="Times New Roman"/>
                <a:cs typeface="Times New Roman"/>
              </a:rPr>
              <a:t>It provides a </a:t>
            </a:r>
            <a:r>
              <a:rPr sz="3200" spc="-10" dirty="0">
                <a:latin typeface="Times New Roman"/>
                <a:cs typeface="Times New Roman"/>
              </a:rPr>
              <a:t>new  </a:t>
            </a:r>
            <a:r>
              <a:rPr sz="3200" dirty="0">
                <a:latin typeface="Times New Roman"/>
                <a:cs typeface="Times New Roman"/>
              </a:rPr>
              <a:t>way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pick </a:t>
            </a:r>
            <a:r>
              <a:rPr sz="3200" spc="-5" dirty="0">
                <a:latin typeface="Times New Roman"/>
                <a:cs typeface="Times New Roman"/>
              </a:rPr>
              <a:t>up </a:t>
            </a:r>
            <a:r>
              <a:rPr sz="3200" dirty="0">
                <a:latin typeface="Times New Roman"/>
                <a:cs typeface="Times New Roman"/>
              </a:rPr>
              <a:t>information and interact </a:t>
            </a:r>
            <a:r>
              <a:rPr sz="3200" spc="-10" dirty="0">
                <a:latin typeface="Times New Roman"/>
                <a:cs typeface="Times New Roman"/>
              </a:rPr>
              <a:t>with  </a:t>
            </a:r>
            <a:r>
              <a:rPr sz="3200" dirty="0">
                <a:latin typeface="Times New Roman"/>
                <a:cs typeface="Times New Roman"/>
              </a:rPr>
              <a:t>the banks </a:t>
            </a:r>
            <a:r>
              <a:rPr sz="3200" spc="-5" dirty="0">
                <a:latin typeface="Times New Roman"/>
                <a:cs typeface="Times New Roman"/>
              </a:rPr>
              <a:t>to carry </a:t>
            </a:r>
            <a:r>
              <a:rPr sz="3200" spc="5" dirty="0">
                <a:latin typeface="Times New Roman"/>
                <a:cs typeface="Times New Roman"/>
              </a:rPr>
              <a:t>out </a:t>
            </a:r>
            <a:r>
              <a:rPr sz="3200" dirty="0">
                <a:latin typeface="Times New Roman"/>
                <a:cs typeface="Times New Roman"/>
              </a:rPr>
              <a:t>the relevant </a:t>
            </a:r>
            <a:r>
              <a:rPr sz="3200" spc="-5" dirty="0">
                <a:latin typeface="Times New Roman"/>
                <a:cs typeface="Times New Roman"/>
              </a:rPr>
              <a:t>banking  </a:t>
            </a:r>
            <a:r>
              <a:rPr sz="3200" dirty="0">
                <a:latin typeface="Times New Roman"/>
                <a:cs typeface="Times New Roman"/>
              </a:rPr>
              <a:t>business. </a:t>
            </a:r>
            <a:r>
              <a:rPr sz="3200" spc="-5" dirty="0">
                <a:latin typeface="Times New Roman"/>
                <a:cs typeface="Times New Roman"/>
              </a:rPr>
              <a:t>The potential </a:t>
            </a:r>
            <a:r>
              <a:rPr sz="3200" dirty="0">
                <a:latin typeface="Times New Roman"/>
                <a:cs typeface="Times New Roman"/>
              </a:rPr>
              <a:t>of </a:t>
            </a:r>
            <a:r>
              <a:rPr sz="3200" spc="-5" dirty="0">
                <a:latin typeface="Times New Roman"/>
                <a:cs typeface="Times New Roman"/>
              </a:rPr>
              <a:t>mobile banking is  </a:t>
            </a:r>
            <a:r>
              <a:rPr sz="3200" dirty="0">
                <a:latin typeface="Times New Roman"/>
                <a:cs typeface="Times New Roman"/>
              </a:rPr>
              <a:t>limitless and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expected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be a big </a:t>
            </a:r>
            <a:r>
              <a:rPr sz="3200" spc="-5" dirty="0">
                <a:latin typeface="Times New Roman"/>
                <a:cs typeface="Times New Roman"/>
              </a:rPr>
              <a:t>success.  </a:t>
            </a:r>
            <a:r>
              <a:rPr sz="3200" dirty="0">
                <a:latin typeface="Times New Roman"/>
                <a:cs typeface="Times New Roman"/>
              </a:rPr>
              <a:t>Booking and paying for </a:t>
            </a:r>
            <a:r>
              <a:rPr sz="3200" spc="-5" dirty="0">
                <a:latin typeface="Times New Roman"/>
                <a:cs typeface="Times New Roman"/>
              </a:rPr>
              <a:t>travel </a:t>
            </a:r>
            <a:r>
              <a:rPr sz="3200" dirty="0">
                <a:latin typeface="Times New Roman"/>
                <a:cs typeface="Times New Roman"/>
              </a:rPr>
              <a:t>and even </a:t>
            </a:r>
            <a:r>
              <a:rPr sz="3200" spc="-5" dirty="0">
                <a:latin typeface="Times New Roman"/>
                <a:cs typeface="Times New Roman"/>
              </a:rPr>
              <a:t>tickets  is </a:t>
            </a:r>
            <a:r>
              <a:rPr sz="3200" dirty="0">
                <a:latin typeface="Times New Roman"/>
                <a:cs typeface="Times New Roman"/>
              </a:rPr>
              <a:t>also expected </a:t>
            </a:r>
            <a:r>
              <a:rPr sz="3200" spc="-10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be a </a:t>
            </a:r>
            <a:r>
              <a:rPr sz="3200" spc="-5" dirty="0">
                <a:latin typeface="Times New Roman"/>
                <a:cs typeface="Times New Roman"/>
              </a:rPr>
              <a:t>growth area. This is </a:t>
            </a:r>
            <a:r>
              <a:rPr sz="3200" dirty="0">
                <a:latin typeface="Times New Roman"/>
                <a:cs typeface="Times New Roman"/>
              </a:rPr>
              <a:t>a  very </a:t>
            </a:r>
            <a:r>
              <a:rPr sz="3200" spc="-5" dirty="0">
                <a:latin typeface="Times New Roman"/>
                <a:cs typeface="Times New Roman"/>
              </a:rPr>
              <a:t>flexible </a:t>
            </a:r>
            <a:r>
              <a:rPr sz="3200" dirty="0">
                <a:latin typeface="Times New Roman"/>
                <a:cs typeface="Times New Roman"/>
              </a:rPr>
              <a:t>way of </a:t>
            </a:r>
            <a:r>
              <a:rPr sz="3200" spc="-5" dirty="0">
                <a:latin typeface="Times New Roman"/>
                <a:cs typeface="Times New Roman"/>
              </a:rPr>
              <a:t>transacting banking  </a:t>
            </a:r>
            <a:r>
              <a:rPr sz="3200" dirty="0">
                <a:latin typeface="Times New Roman"/>
                <a:cs typeface="Times New Roman"/>
              </a:rPr>
              <a:t>business.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6636" y="466470"/>
            <a:ext cx="65690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Structure </a:t>
            </a:r>
            <a:r>
              <a:rPr sz="4400" dirty="0"/>
              <a:t>of Banks in</a:t>
            </a:r>
            <a:r>
              <a:rPr sz="4400" spc="-80" dirty="0"/>
              <a:t> </a:t>
            </a:r>
            <a:r>
              <a:rPr sz="4400" dirty="0"/>
              <a:t>India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914400" y="1752600"/>
            <a:ext cx="7620000" cy="4328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6847"/>
            <a:ext cx="8073390" cy="612267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695"/>
              </a:spcBef>
              <a:buFont typeface="Arial"/>
              <a:buChar char="•"/>
              <a:tabLst>
                <a:tab pos="356235" algn="l"/>
              </a:tabLst>
            </a:pPr>
            <a:r>
              <a:rPr sz="2500" b="1" spc="-5" dirty="0">
                <a:latin typeface="Times New Roman"/>
                <a:cs typeface="Times New Roman"/>
              </a:rPr>
              <a:t>Internet </a:t>
            </a:r>
            <a:r>
              <a:rPr sz="2500" b="1" dirty="0">
                <a:latin typeface="Times New Roman"/>
                <a:cs typeface="Times New Roman"/>
              </a:rPr>
              <a:t>Banking: </a:t>
            </a:r>
            <a:r>
              <a:rPr sz="2500" dirty="0">
                <a:latin typeface="Times New Roman"/>
                <a:cs typeface="Times New Roman"/>
              </a:rPr>
              <a:t>Internet banking </a:t>
            </a:r>
            <a:r>
              <a:rPr sz="2500" spc="-5" dirty="0">
                <a:latin typeface="Times New Roman"/>
                <a:cs typeface="Times New Roman"/>
              </a:rPr>
              <a:t>involves use of </a:t>
            </a:r>
            <a:r>
              <a:rPr sz="2500" dirty="0">
                <a:latin typeface="Times New Roman"/>
                <a:cs typeface="Times New Roman"/>
              </a:rPr>
              <a:t>internet  for delivery </a:t>
            </a:r>
            <a:r>
              <a:rPr sz="2500" spc="-5" dirty="0">
                <a:latin typeface="Times New Roman"/>
                <a:cs typeface="Times New Roman"/>
              </a:rPr>
              <a:t>of </a:t>
            </a:r>
            <a:r>
              <a:rPr sz="2500" dirty="0">
                <a:latin typeface="Times New Roman"/>
                <a:cs typeface="Times New Roman"/>
              </a:rPr>
              <a:t>banking </a:t>
            </a:r>
            <a:r>
              <a:rPr sz="2500" spc="-5" dirty="0">
                <a:latin typeface="Times New Roman"/>
                <a:cs typeface="Times New Roman"/>
              </a:rPr>
              <a:t>products and </a:t>
            </a:r>
            <a:r>
              <a:rPr sz="2500" dirty="0">
                <a:latin typeface="Times New Roman"/>
                <a:cs typeface="Times New Roman"/>
              </a:rPr>
              <a:t>services. </a:t>
            </a:r>
            <a:r>
              <a:rPr sz="2500" spc="-5" dirty="0">
                <a:latin typeface="Times New Roman"/>
                <a:cs typeface="Times New Roman"/>
              </a:rPr>
              <a:t>Banking is no  </a:t>
            </a:r>
            <a:r>
              <a:rPr sz="2500" dirty="0">
                <a:latin typeface="Times New Roman"/>
                <a:cs typeface="Times New Roman"/>
              </a:rPr>
              <a:t>longer confined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the </a:t>
            </a:r>
            <a:r>
              <a:rPr sz="2500" spc="-5" dirty="0">
                <a:latin typeface="Times New Roman"/>
                <a:cs typeface="Times New Roman"/>
              </a:rPr>
              <a:t>branches </a:t>
            </a:r>
            <a:r>
              <a:rPr sz="2500" dirty="0">
                <a:latin typeface="Times New Roman"/>
                <a:cs typeface="Times New Roman"/>
              </a:rPr>
              <a:t>where one has </a:t>
            </a:r>
            <a:r>
              <a:rPr sz="2500" spc="-5" dirty="0">
                <a:latin typeface="Times New Roman"/>
                <a:cs typeface="Times New Roman"/>
              </a:rPr>
              <a:t>to </a:t>
            </a:r>
            <a:r>
              <a:rPr sz="2500" dirty="0">
                <a:latin typeface="Times New Roman"/>
                <a:cs typeface="Times New Roman"/>
              </a:rPr>
              <a:t>approach  </a:t>
            </a: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dirty="0">
                <a:latin typeface="Times New Roman"/>
                <a:cs typeface="Times New Roman"/>
              </a:rPr>
              <a:t>branch in </a:t>
            </a:r>
            <a:r>
              <a:rPr sz="2500" spc="-5" dirty="0">
                <a:latin typeface="Times New Roman"/>
                <a:cs typeface="Times New Roman"/>
              </a:rPr>
              <a:t>person, </a:t>
            </a:r>
            <a:r>
              <a:rPr sz="2500" dirty="0">
                <a:latin typeface="Times New Roman"/>
                <a:cs typeface="Times New Roman"/>
              </a:rPr>
              <a:t>to </a:t>
            </a:r>
            <a:r>
              <a:rPr sz="2500" spc="-5" dirty="0">
                <a:latin typeface="Times New Roman"/>
                <a:cs typeface="Times New Roman"/>
              </a:rPr>
              <a:t>withdraw cash </a:t>
            </a:r>
            <a:r>
              <a:rPr sz="2500" dirty="0">
                <a:latin typeface="Times New Roman"/>
                <a:cs typeface="Times New Roman"/>
              </a:rPr>
              <a:t>or deposits </a:t>
            </a:r>
            <a:r>
              <a:rPr sz="2500" spc="-5" dirty="0">
                <a:latin typeface="Times New Roman"/>
                <a:cs typeface="Times New Roman"/>
              </a:rPr>
              <a:t>a </a:t>
            </a:r>
            <a:r>
              <a:rPr sz="2500" dirty="0">
                <a:latin typeface="Times New Roman"/>
                <a:cs typeface="Times New Roman"/>
              </a:rPr>
              <a:t>cheque  </a:t>
            </a:r>
            <a:r>
              <a:rPr sz="2500" spc="-5" dirty="0">
                <a:latin typeface="Times New Roman"/>
                <a:cs typeface="Times New Roman"/>
              </a:rPr>
              <a:t>or </a:t>
            </a:r>
            <a:r>
              <a:rPr sz="2500" dirty="0">
                <a:latin typeface="Times New Roman"/>
                <a:cs typeface="Times New Roman"/>
              </a:rPr>
              <a:t>request </a:t>
            </a:r>
            <a:r>
              <a:rPr sz="2500" spc="-5" dirty="0">
                <a:latin typeface="Times New Roman"/>
                <a:cs typeface="Times New Roman"/>
              </a:rPr>
              <a:t>a </a:t>
            </a:r>
            <a:r>
              <a:rPr sz="2500" dirty="0">
                <a:latin typeface="Times New Roman"/>
                <a:cs typeface="Times New Roman"/>
              </a:rPr>
              <a:t>statement </a:t>
            </a:r>
            <a:r>
              <a:rPr sz="2500" spc="-5" dirty="0">
                <a:latin typeface="Times New Roman"/>
                <a:cs typeface="Times New Roman"/>
              </a:rPr>
              <a:t>of </a:t>
            </a:r>
            <a:r>
              <a:rPr sz="2500" dirty="0">
                <a:latin typeface="Times New Roman"/>
                <a:cs typeface="Times New Roman"/>
              </a:rPr>
              <a:t>accounts. </a:t>
            </a:r>
            <a:r>
              <a:rPr sz="2500" spc="-5" dirty="0">
                <a:latin typeface="Times New Roman"/>
                <a:cs typeface="Times New Roman"/>
              </a:rPr>
              <a:t>In </a:t>
            </a:r>
            <a:r>
              <a:rPr sz="2500" dirty="0">
                <a:latin typeface="Times New Roman"/>
                <a:cs typeface="Times New Roman"/>
              </a:rPr>
              <a:t>internet </a:t>
            </a:r>
            <a:r>
              <a:rPr sz="2500" spc="-5" dirty="0">
                <a:latin typeface="Times New Roman"/>
                <a:cs typeface="Times New Roman"/>
              </a:rPr>
              <a:t>banking, any  </a:t>
            </a:r>
            <a:r>
              <a:rPr sz="2500" dirty="0">
                <a:latin typeface="Times New Roman"/>
                <a:cs typeface="Times New Roman"/>
              </a:rPr>
              <a:t>inquiry or transaction </a:t>
            </a:r>
            <a:r>
              <a:rPr sz="2500" spc="-5" dirty="0">
                <a:latin typeface="Times New Roman"/>
                <a:cs typeface="Times New Roman"/>
              </a:rPr>
              <a:t>is </a:t>
            </a:r>
            <a:r>
              <a:rPr sz="2500" dirty="0">
                <a:latin typeface="Times New Roman"/>
                <a:cs typeface="Times New Roman"/>
              </a:rPr>
              <a:t>processed online </a:t>
            </a:r>
            <a:r>
              <a:rPr sz="2500" spc="-5" dirty="0">
                <a:latin typeface="Times New Roman"/>
                <a:cs typeface="Times New Roman"/>
              </a:rPr>
              <a:t>without any  reference to the branch (anywhere banking) at any</a:t>
            </a:r>
            <a:r>
              <a:rPr sz="2500" spc="225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time.</a:t>
            </a:r>
            <a:endParaRPr sz="25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500" b="1" spc="-5" dirty="0">
                <a:latin typeface="Times New Roman"/>
                <a:cs typeface="Times New Roman"/>
              </a:rPr>
              <a:t>Benefits of Internet</a:t>
            </a:r>
            <a:r>
              <a:rPr sz="2500" b="1" spc="75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Banking:</a:t>
            </a:r>
            <a:endParaRPr sz="2500">
              <a:latin typeface="Times New Roman"/>
              <a:cs typeface="Times New Roman"/>
            </a:endParaRPr>
          </a:p>
          <a:p>
            <a:pPr marL="355600" marR="6985" indent="-343535" algn="just">
              <a:lnSpc>
                <a:spcPct val="80000"/>
              </a:lnSpc>
              <a:spcBef>
                <a:spcPts val="600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Reduce </a:t>
            </a:r>
            <a:r>
              <a:rPr sz="2500" dirty="0">
                <a:latin typeface="Times New Roman"/>
                <a:cs typeface="Times New Roman"/>
              </a:rPr>
              <a:t>the </a:t>
            </a:r>
            <a:r>
              <a:rPr sz="2500" spc="-5" dirty="0">
                <a:latin typeface="Times New Roman"/>
                <a:cs typeface="Times New Roman"/>
              </a:rPr>
              <a:t>transaction costs </a:t>
            </a:r>
            <a:r>
              <a:rPr sz="2500" dirty="0">
                <a:latin typeface="Times New Roman"/>
                <a:cs typeface="Times New Roman"/>
              </a:rPr>
              <a:t>of </a:t>
            </a:r>
            <a:r>
              <a:rPr sz="2500" spc="-5" dirty="0">
                <a:latin typeface="Times New Roman"/>
                <a:cs typeface="Times New Roman"/>
              </a:rPr>
              <a:t>offering </a:t>
            </a:r>
            <a:r>
              <a:rPr sz="2500" dirty="0">
                <a:latin typeface="Times New Roman"/>
                <a:cs typeface="Times New Roman"/>
              </a:rPr>
              <a:t>several banking  services </a:t>
            </a:r>
            <a:r>
              <a:rPr sz="2500" spc="-5" dirty="0">
                <a:latin typeface="Times New Roman"/>
                <a:cs typeface="Times New Roman"/>
              </a:rPr>
              <a:t>and </a:t>
            </a:r>
            <a:r>
              <a:rPr sz="2500" dirty="0">
                <a:latin typeface="Times New Roman"/>
                <a:cs typeface="Times New Roman"/>
              </a:rPr>
              <a:t>diminishes the need </a:t>
            </a:r>
            <a:r>
              <a:rPr sz="2500" spc="-5" dirty="0">
                <a:latin typeface="Times New Roman"/>
                <a:cs typeface="Times New Roman"/>
              </a:rPr>
              <a:t>for </a:t>
            </a:r>
            <a:r>
              <a:rPr sz="2500" dirty="0">
                <a:latin typeface="Times New Roman"/>
                <a:cs typeface="Times New Roman"/>
              </a:rPr>
              <a:t>longer </a:t>
            </a:r>
            <a:r>
              <a:rPr sz="2500" spc="-5" dirty="0">
                <a:latin typeface="Times New Roman"/>
                <a:cs typeface="Times New Roman"/>
              </a:rPr>
              <a:t>numbers </a:t>
            </a:r>
            <a:r>
              <a:rPr sz="2500" spc="-10" dirty="0">
                <a:latin typeface="Times New Roman"/>
                <a:cs typeface="Times New Roman"/>
              </a:rPr>
              <a:t>of  </a:t>
            </a:r>
            <a:r>
              <a:rPr sz="2500" spc="-5" dirty="0">
                <a:latin typeface="Times New Roman"/>
                <a:cs typeface="Times New Roman"/>
              </a:rPr>
              <a:t>expensive brick and </a:t>
            </a:r>
            <a:r>
              <a:rPr sz="2500" spc="-10" dirty="0">
                <a:latin typeface="Times New Roman"/>
                <a:cs typeface="Times New Roman"/>
              </a:rPr>
              <a:t>mortar </a:t>
            </a:r>
            <a:r>
              <a:rPr sz="2500" spc="-5" dirty="0">
                <a:latin typeface="Times New Roman"/>
                <a:cs typeface="Times New Roman"/>
              </a:rPr>
              <a:t>branches and</a:t>
            </a:r>
            <a:r>
              <a:rPr sz="2500" spc="195" dirty="0">
                <a:latin typeface="Times New Roman"/>
                <a:cs typeface="Times New Roman"/>
              </a:rPr>
              <a:t> </a:t>
            </a:r>
            <a:r>
              <a:rPr sz="2500" spc="-15" dirty="0">
                <a:latin typeface="Times New Roman"/>
                <a:cs typeface="Times New Roman"/>
              </a:rPr>
              <a:t>staff.</a:t>
            </a:r>
            <a:endParaRPr sz="25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6235" algn="l"/>
              </a:tabLst>
            </a:pPr>
            <a:r>
              <a:rPr sz="2500" dirty="0">
                <a:latin typeface="Times New Roman"/>
                <a:cs typeface="Times New Roman"/>
              </a:rPr>
              <a:t>Increase convenience for customers, since they </a:t>
            </a:r>
            <a:r>
              <a:rPr sz="2500" spc="-5" dirty="0">
                <a:latin typeface="Times New Roman"/>
                <a:cs typeface="Times New Roman"/>
              </a:rPr>
              <a:t>can conduct  </a:t>
            </a:r>
            <a:r>
              <a:rPr sz="2500" spc="-10" dirty="0">
                <a:latin typeface="Times New Roman"/>
                <a:cs typeface="Times New Roman"/>
              </a:rPr>
              <a:t>many </a:t>
            </a:r>
            <a:r>
              <a:rPr sz="2500" spc="-5" dirty="0">
                <a:latin typeface="Times New Roman"/>
                <a:cs typeface="Times New Roman"/>
              </a:rPr>
              <a:t>banking transaction 24 hours a</a:t>
            </a:r>
            <a:r>
              <a:rPr sz="2500" spc="150" dirty="0">
                <a:latin typeface="Times New Roman"/>
                <a:cs typeface="Times New Roman"/>
              </a:rPr>
              <a:t> </a:t>
            </a:r>
            <a:r>
              <a:rPr sz="2500" spc="-45" dirty="0">
                <a:latin typeface="Times New Roman"/>
                <a:cs typeface="Times New Roman"/>
              </a:rPr>
              <a:t>day.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Increase customer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loyalty.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10" dirty="0">
                <a:latin typeface="Times New Roman"/>
                <a:cs typeface="Times New Roman"/>
              </a:rPr>
              <a:t>Improve </a:t>
            </a:r>
            <a:r>
              <a:rPr sz="2500" spc="-5" dirty="0">
                <a:latin typeface="Times New Roman"/>
                <a:cs typeface="Times New Roman"/>
              </a:rPr>
              <a:t>customer</a:t>
            </a:r>
            <a:r>
              <a:rPr sz="2500" spc="114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access.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Attract new</a:t>
            </a:r>
            <a:r>
              <a:rPr sz="2500" spc="4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customers.</a:t>
            </a:r>
            <a:endParaRPr sz="2500">
              <a:latin typeface="Times New Roman"/>
              <a:cs typeface="Times New Roman"/>
            </a:endParaRPr>
          </a:p>
          <a:p>
            <a:pPr marL="355600" marR="6350" indent="-343535">
              <a:lnSpc>
                <a:spcPts val="2400"/>
              </a:lnSpc>
              <a:spcBef>
                <a:spcPts val="5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Easy </a:t>
            </a:r>
            <a:r>
              <a:rPr sz="2500" dirty="0">
                <a:latin typeface="Times New Roman"/>
                <a:cs typeface="Times New Roman"/>
              </a:rPr>
              <a:t>online application for all accounts, including personal  </a:t>
            </a:r>
            <a:r>
              <a:rPr sz="2500" spc="-5" dirty="0">
                <a:latin typeface="Times New Roman"/>
                <a:cs typeface="Times New Roman"/>
              </a:rPr>
              <a:t>loans and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mortgages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4129" y="127762"/>
            <a:ext cx="40157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Times New Roman"/>
                <a:cs typeface="Times New Roman"/>
              </a:rPr>
              <a:t>Banking</a:t>
            </a:r>
            <a:r>
              <a:rPr sz="4400" b="0" spc="-90" dirty="0">
                <a:latin typeface="Times New Roman"/>
                <a:cs typeface="Times New Roman"/>
              </a:rPr>
              <a:t> </a:t>
            </a:r>
            <a:r>
              <a:rPr sz="4400" dirty="0"/>
              <a:t>Services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784605"/>
            <a:ext cx="8072120" cy="35477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marR="5080" indent="-343535" algn="just">
              <a:lnSpc>
                <a:spcPts val="24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Banking </a:t>
            </a:r>
            <a:r>
              <a:rPr sz="2500" dirty="0">
                <a:latin typeface="Times New Roman"/>
                <a:cs typeface="Times New Roman"/>
              </a:rPr>
              <a:t>covers </a:t>
            </a:r>
            <a:r>
              <a:rPr sz="2500" spc="-5" dirty="0">
                <a:latin typeface="Times New Roman"/>
                <a:cs typeface="Times New Roman"/>
              </a:rPr>
              <a:t>many </a:t>
            </a:r>
            <a:r>
              <a:rPr sz="2500" dirty="0">
                <a:latin typeface="Times New Roman"/>
                <a:cs typeface="Times New Roman"/>
              </a:rPr>
              <a:t>services, these basic services have  </a:t>
            </a:r>
            <a:r>
              <a:rPr sz="2500" spc="-5" dirty="0">
                <a:latin typeface="Times New Roman"/>
                <a:cs typeface="Times New Roman"/>
              </a:rPr>
              <a:t>always </a:t>
            </a:r>
            <a:r>
              <a:rPr sz="2500" dirty="0">
                <a:latin typeface="Times New Roman"/>
                <a:cs typeface="Times New Roman"/>
              </a:rPr>
              <a:t>been recognized </a:t>
            </a:r>
            <a:r>
              <a:rPr sz="2500" spc="-5" dirty="0">
                <a:latin typeface="Times New Roman"/>
                <a:cs typeface="Times New Roman"/>
              </a:rPr>
              <a:t>as </a:t>
            </a:r>
            <a:r>
              <a:rPr sz="2500" dirty="0">
                <a:latin typeface="Times New Roman"/>
                <a:cs typeface="Times New Roman"/>
              </a:rPr>
              <a:t>the hallmark of the genuine  </a:t>
            </a:r>
            <a:r>
              <a:rPr sz="2500" spc="-25" dirty="0">
                <a:latin typeface="Times New Roman"/>
                <a:cs typeface="Times New Roman"/>
              </a:rPr>
              <a:t>banker. </a:t>
            </a:r>
            <a:r>
              <a:rPr sz="2500" spc="-5" dirty="0">
                <a:latin typeface="Times New Roman"/>
                <a:cs typeface="Times New Roman"/>
              </a:rPr>
              <a:t>These</a:t>
            </a:r>
            <a:r>
              <a:rPr sz="2500" spc="20" dirty="0">
                <a:latin typeface="Times New Roman"/>
                <a:cs typeface="Times New Roman"/>
              </a:rPr>
              <a:t> </a:t>
            </a:r>
            <a:r>
              <a:rPr sz="2500" spc="-10" dirty="0">
                <a:latin typeface="Times New Roman"/>
                <a:cs typeface="Times New Roman"/>
              </a:rPr>
              <a:t>are…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receipt of the </a:t>
            </a:r>
            <a:r>
              <a:rPr sz="2500" spc="-10" dirty="0">
                <a:latin typeface="Times New Roman"/>
                <a:cs typeface="Times New Roman"/>
              </a:rPr>
              <a:t>customer’s</a:t>
            </a:r>
            <a:r>
              <a:rPr sz="2500" spc="125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deposits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collection of cheques drawn on other</a:t>
            </a:r>
            <a:r>
              <a:rPr sz="2500" spc="16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banks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spc="-5" dirty="0">
                <a:latin typeface="Times New Roman"/>
                <a:cs typeface="Times New Roman"/>
              </a:rPr>
              <a:t>The </a:t>
            </a:r>
            <a:r>
              <a:rPr sz="2500" spc="-10" dirty="0">
                <a:latin typeface="Times New Roman"/>
                <a:cs typeface="Times New Roman"/>
              </a:rPr>
              <a:t>payment </a:t>
            </a:r>
            <a:r>
              <a:rPr sz="2500" spc="-5" dirty="0">
                <a:latin typeface="Times New Roman"/>
                <a:cs typeface="Times New Roman"/>
              </a:rPr>
              <a:t>of the </a:t>
            </a:r>
            <a:r>
              <a:rPr sz="2500" spc="-10" dirty="0">
                <a:latin typeface="Times New Roman"/>
                <a:cs typeface="Times New Roman"/>
              </a:rPr>
              <a:t>customer’s </a:t>
            </a:r>
            <a:r>
              <a:rPr sz="2500" spc="-5" dirty="0">
                <a:latin typeface="Times New Roman"/>
                <a:cs typeface="Times New Roman"/>
              </a:rPr>
              <a:t>cheques drawn on</a:t>
            </a:r>
            <a:r>
              <a:rPr sz="2500" spc="229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himself</a:t>
            </a:r>
            <a:endParaRPr sz="25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500" b="1" spc="-15" dirty="0">
                <a:latin typeface="Times New Roman"/>
                <a:cs typeface="Times New Roman"/>
              </a:rPr>
              <a:t>There </a:t>
            </a:r>
            <a:r>
              <a:rPr sz="2500" b="1" spc="-25" dirty="0">
                <a:latin typeface="Times New Roman"/>
                <a:cs typeface="Times New Roman"/>
              </a:rPr>
              <a:t>are </a:t>
            </a:r>
            <a:r>
              <a:rPr sz="2500" b="1" spc="-5" dirty="0">
                <a:latin typeface="Times New Roman"/>
                <a:cs typeface="Times New Roman"/>
              </a:rPr>
              <a:t>other various types of banking services</a:t>
            </a:r>
            <a:r>
              <a:rPr sz="2500" b="1" spc="200" dirty="0">
                <a:latin typeface="Times New Roman"/>
                <a:cs typeface="Times New Roman"/>
              </a:rPr>
              <a:t> </a:t>
            </a:r>
            <a:r>
              <a:rPr sz="2500" b="1" spc="-5" dirty="0">
                <a:latin typeface="Times New Roman"/>
                <a:cs typeface="Times New Roman"/>
              </a:rPr>
              <a:t>like:</a:t>
            </a:r>
            <a:endParaRPr sz="25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15"/>
              </a:spcBef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Advances – Overdraft, Cash Credit,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Deposits – Saving Account, Current Account,</a:t>
            </a:r>
            <a:r>
              <a:rPr sz="2200" spc="-19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buFont typeface="Arial"/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latin typeface="Times New Roman"/>
                <a:cs typeface="Times New Roman"/>
              </a:rPr>
              <a:t>Financial Services – Bill discounting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2794" y="4307204"/>
            <a:ext cx="22567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82065" algn="l"/>
              </a:tabLst>
            </a:pPr>
            <a:r>
              <a:rPr sz="2200" spc="-20" dirty="0">
                <a:latin typeface="Times New Roman"/>
                <a:cs typeface="Times New Roman"/>
              </a:rPr>
              <a:t>currency,	</a:t>
            </a:r>
            <a:r>
              <a:rPr sz="2200" spc="-5" dirty="0">
                <a:latin typeface="Times New Roman"/>
                <a:cs typeface="Times New Roman"/>
              </a:rPr>
              <a:t>travelers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4307204"/>
            <a:ext cx="5142230" cy="19697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ts val="2375"/>
              </a:lnSpc>
              <a:spcBef>
                <a:spcPts val="95"/>
              </a:spcBef>
              <a:buFont typeface="Arial"/>
              <a:buChar char="–"/>
              <a:tabLst>
                <a:tab pos="299085" algn="l"/>
                <a:tab pos="299720" algn="l"/>
                <a:tab pos="1409700" algn="l"/>
                <a:tab pos="2597150" algn="l"/>
                <a:tab pos="2978150" algn="l"/>
                <a:tab pos="4323080" algn="l"/>
              </a:tabLst>
            </a:pPr>
            <a:r>
              <a:rPr sz="2200" spc="-5" dirty="0">
                <a:latin typeface="Times New Roman"/>
                <a:cs typeface="Times New Roman"/>
              </a:rPr>
              <a:t>F</a:t>
            </a:r>
            <a:r>
              <a:rPr sz="2200" dirty="0">
                <a:latin typeface="Times New Roman"/>
                <a:cs typeface="Times New Roman"/>
              </a:rPr>
              <a:t>o</a:t>
            </a:r>
            <a:r>
              <a:rPr sz="2200" spc="-5" dirty="0">
                <a:latin typeface="Times New Roman"/>
                <a:cs typeface="Times New Roman"/>
              </a:rPr>
              <a:t>reign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Se</a:t>
            </a:r>
            <a:r>
              <a:rPr sz="2200" spc="5" dirty="0">
                <a:latin typeface="Times New Roman"/>
                <a:cs typeface="Times New Roman"/>
              </a:rPr>
              <a:t>r</a:t>
            </a:r>
            <a:r>
              <a:rPr sz="2200" spc="-5" dirty="0">
                <a:latin typeface="Times New Roman"/>
                <a:cs typeface="Times New Roman"/>
              </a:rPr>
              <a:t>vices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–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Pr</a:t>
            </a:r>
            <a:r>
              <a:rPr sz="2200" dirty="0">
                <a:latin typeface="Times New Roman"/>
                <a:cs typeface="Times New Roman"/>
              </a:rPr>
              <a:t>o</a:t>
            </a:r>
            <a:r>
              <a:rPr sz="2200" spc="-5" dirty="0">
                <a:latin typeface="Times New Roman"/>
                <a:cs typeface="Times New Roman"/>
              </a:rPr>
              <a:t>viding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foreign</a:t>
            </a:r>
            <a:endParaRPr sz="2200">
              <a:latin typeface="Times New Roman"/>
              <a:cs typeface="Times New Roman"/>
            </a:endParaRPr>
          </a:p>
          <a:p>
            <a:pPr marL="299085">
              <a:lnSpc>
                <a:spcPts val="2375"/>
              </a:lnSpc>
            </a:pPr>
            <a:r>
              <a:rPr sz="2200" spc="-5" dirty="0">
                <a:latin typeface="Times New Roman"/>
                <a:cs typeface="Times New Roman"/>
              </a:rPr>
              <a:t>cheques,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5"/>
              </a:spcBef>
              <a:buFont typeface="Arial"/>
              <a:buChar char="–"/>
              <a:tabLst>
                <a:tab pos="299085" algn="l"/>
                <a:tab pos="299720" algn="l"/>
              </a:tabLst>
            </a:pPr>
            <a:r>
              <a:rPr sz="2200" spc="-5" dirty="0">
                <a:latin typeface="Times New Roman"/>
                <a:cs typeface="Times New Roman"/>
              </a:rPr>
              <a:t>Money </a:t>
            </a:r>
            <a:r>
              <a:rPr sz="2200" spc="-10" dirty="0">
                <a:latin typeface="Times New Roman"/>
                <a:cs typeface="Times New Roman"/>
              </a:rPr>
              <a:t>Transmission </a:t>
            </a:r>
            <a:r>
              <a:rPr sz="2200" spc="-5" dirty="0">
                <a:latin typeface="Times New Roman"/>
                <a:cs typeface="Times New Roman"/>
              </a:rPr>
              <a:t>– Funds transfer etc.</a:t>
            </a:r>
            <a:endParaRPr sz="22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–"/>
              <a:tabLst>
                <a:tab pos="299085" algn="l"/>
                <a:tab pos="299720" algn="l"/>
              </a:tabLst>
            </a:pPr>
            <a:r>
              <a:rPr sz="2200" spc="-5" dirty="0">
                <a:latin typeface="Times New Roman"/>
                <a:cs typeface="Times New Roman"/>
              </a:rPr>
              <a:t>Savings – </a:t>
            </a:r>
            <a:r>
              <a:rPr sz="2200" dirty="0">
                <a:latin typeface="Times New Roman"/>
                <a:cs typeface="Times New Roman"/>
              </a:rPr>
              <a:t>Fixed </a:t>
            </a:r>
            <a:r>
              <a:rPr sz="2200" spc="-5" dirty="0">
                <a:latin typeface="Times New Roman"/>
                <a:cs typeface="Times New Roman"/>
              </a:rPr>
              <a:t>deposits,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–"/>
              <a:tabLst>
                <a:tab pos="299085" algn="l"/>
                <a:tab pos="299720" algn="l"/>
              </a:tabLst>
            </a:pPr>
            <a:r>
              <a:rPr sz="2200" spc="-5" dirty="0">
                <a:latin typeface="Times New Roman"/>
                <a:cs typeface="Times New Roman"/>
              </a:rPr>
              <a:t>Services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place </a:t>
            </a:r>
            <a:r>
              <a:rPr sz="2200" dirty="0">
                <a:latin typeface="Times New Roman"/>
                <a:cs typeface="Times New Roman"/>
              </a:rPr>
              <a:t>or </a:t>
            </a:r>
            <a:r>
              <a:rPr sz="2200" spc="-10" dirty="0">
                <a:latin typeface="Times New Roman"/>
                <a:cs typeface="Times New Roman"/>
              </a:rPr>
              <a:t>time </a:t>
            </a:r>
            <a:r>
              <a:rPr sz="2200" spc="-5" dirty="0">
                <a:latin typeface="Times New Roman"/>
                <a:cs typeface="Times New Roman"/>
              </a:rPr>
              <a:t>– </a:t>
            </a:r>
            <a:r>
              <a:rPr sz="2200" spc="-85" dirty="0">
                <a:latin typeface="Times New Roman"/>
                <a:cs typeface="Times New Roman"/>
              </a:rPr>
              <a:t>ATM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Services.</a:t>
            </a:r>
            <a:endParaRPr sz="22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–"/>
              <a:tabLst>
                <a:tab pos="299085" algn="l"/>
                <a:tab pos="299720" algn="l"/>
              </a:tabLst>
            </a:pPr>
            <a:r>
              <a:rPr sz="2200" spc="-5" dirty="0">
                <a:latin typeface="Times New Roman"/>
                <a:cs typeface="Times New Roman"/>
              </a:rPr>
              <a:t>Status – Debit Cards, Credit Cards,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etc.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02081"/>
            <a:ext cx="18681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155765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Loa</a:t>
            </a:r>
            <a:r>
              <a:rPr sz="2800" b="1" dirty="0">
                <a:latin typeface="Times New Roman"/>
                <a:cs typeface="Times New Roman"/>
              </a:rPr>
              <a:t>n</a:t>
            </a:r>
            <a:r>
              <a:rPr sz="2800" b="1" spc="-5" dirty="0">
                <a:latin typeface="Times New Roman"/>
                <a:cs typeface="Times New Roman"/>
              </a:rPr>
              <a:t>s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to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50363" y="402081"/>
            <a:ext cx="59778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5065" algn="l"/>
                <a:tab pos="2002789" algn="l"/>
                <a:tab pos="3559175" algn="l"/>
                <a:tab pos="5708650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Sm</a:t>
            </a:r>
            <a:r>
              <a:rPr sz="2800" b="1" dirty="0">
                <a:latin typeface="Times New Roman"/>
                <a:cs typeface="Times New Roman"/>
              </a:rPr>
              <a:t>a</a:t>
            </a:r>
            <a:r>
              <a:rPr sz="2800" b="1" spc="-5" dirty="0">
                <a:latin typeface="Times New Roman"/>
                <a:cs typeface="Times New Roman"/>
              </a:rPr>
              <a:t>ll</a:t>
            </a:r>
            <a:r>
              <a:rPr sz="2800" b="1" dirty="0">
                <a:latin typeface="Times New Roman"/>
                <a:cs typeface="Times New Roman"/>
              </a:rPr>
              <a:t>	an</a:t>
            </a:r>
            <a:r>
              <a:rPr sz="2800" b="1" spc="-5" dirty="0">
                <a:latin typeface="Times New Roman"/>
                <a:cs typeface="Times New Roman"/>
              </a:rPr>
              <a:t>d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Medi</a:t>
            </a:r>
            <a:r>
              <a:rPr sz="2800" b="1" dirty="0">
                <a:latin typeface="Times New Roman"/>
                <a:cs typeface="Times New Roman"/>
              </a:rPr>
              <a:t>u</a:t>
            </a:r>
            <a:r>
              <a:rPr sz="2800" b="1" spc="-5" dirty="0">
                <a:latin typeface="Times New Roman"/>
                <a:cs typeface="Times New Roman"/>
              </a:rPr>
              <a:t>m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En</a:t>
            </a:r>
            <a:r>
              <a:rPr sz="2800" b="1" spc="5" dirty="0">
                <a:latin typeface="Times New Roman"/>
                <a:cs typeface="Times New Roman"/>
              </a:rPr>
              <a:t>t</a:t>
            </a:r>
            <a:r>
              <a:rPr sz="2800" b="1" spc="-5" dirty="0">
                <a:latin typeface="Times New Roman"/>
                <a:cs typeface="Times New Roman"/>
              </a:rPr>
              <a:t>e</a:t>
            </a:r>
            <a:r>
              <a:rPr sz="2800" b="1" spc="-20" dirty="0">
                <a:latin typeface="Times New Roman"/>
                <a:cs typeface="Times New Roman"/>
              </a:rPr>
              <a:t>r</a:t>
            </a:r>
            <a:r>
              <a:rPr sz="2800" b="1" spc="-5" dirty="0">
                <a:latin typeface="Times New Roman"/>
                <a:cs typeface="Times New Roman"/>
              </a:rPr>
              <a:t>prise</a:t>
            </a:r>
            <a:r>
              <a:rPr sz="2800" b="1" spc="5" dirty="0">
                <a:latin typeface="Times New Roman"/>
                <a:cs typeface="Times New Roman"/>
              </a:rPr>
              <a:t>s</a:t>
            </a:r>
            <a:r>
              <a:rPr sz="2800" b="1" spc="-5" dirty="0">
                <a:latin typeface="Times New Roman"/>
                <a:cs typeface="Times New Roman"/>
              </a:rPr>
              <a:t>: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828802"/>
            <a:ext cx="8074659" cy="4371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substantial quantum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loans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granted </a:t>
            </a:r>
            <a:r>
              <a:rPr sz="2800" dirty="0">
                <a:latin typeface="Times New Roman"/>
                <a:cs typeface="Times New Roman"/>
              </a:rPr>
              <a:t>by </a:t>
            </a:r>
            <a:r>
              <a:rPr sz="2800" spc="-5" dirty="0">
                <a:latin typeface="Times New Roman"/>
                <a:cs typeface="Times New Roman"/>
              </a:rPr>
              <a:t>banks to  small and medium enterprises (SMEs). </a:t>
            </a:r>
            <a:r>
              <a:rPr sz="2800" dirty="0">
                <a:latin typeface="Times New Roman"/>
                <a:cs typeface="Times New Roman"/>
              </a:rPr>
              <a:t>While  </a:t>
            </a:r>
            <a:r>
              <a:rPr sz="2800" spc="-5" dirty="0">
                <a:latin typeface="Times New Roman"/>
                <a:cs typeface="Times New Roman"/>
              </a:rPr>
              <a:t>granting credit facilities to smaller </a:t>
            </a:r>
            <a:r>
              <a:rPr sz="2800" dirty="0">
                <a:latin typeface="Times New Roman"/>
                <a:cs typeface="Times New Roman"/>
              </a:rPr>
              <a:t>units, </a:t>
            </a:r>
            <a:r>
              <a:rPr sz="2800" spc="-5" dirty="0">
                <a:latin typeface="Times New Roman"/>
                <a:cs typeface="Times New Roman"/>
              </a:rPr>
              <a:t>banks </a:t>
            </a:r>
            <a:r>
              <a:rPr sz="2800" dirty="0">
                <a:latin typeface="Times New Roman"/>
                <a:cs typeface="Times New Roman"/>
              </a:rPr>
              <a:t>often  </a:t>
            </a:r>
            <a:r>
              <a:rPr sz="2800" spc="-5" dirty="0">
                <a:latin typeface="Times New Roman"/>
                <a:cs typeface="Times New Roman"/>
              </a:rPr>
              <a:t>use a </a:t>
            </a:r>
            <a:r>
              <a:rPr sz="2800" spc="-10" dirty="0">
                <a:latin typeface="Times New Roman"/>
                <a:cs typeface="Times New Roman"/>
              </a:rPr>
              <a:t>cluster-based </a:t>
            </a:r>
            <a:r>
              <a:rPr sz="2800" spc="-5" dirty="0">
                <a:latin typeface="Times New Roman"/>
                <a:cs typeface="Times New Roman"/>
              </a:rPr>
              <a:t>approach, which encourages  financing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small enterprises </a:t>
            </a:r>
            <a:r>
              <a:rPr sz="2800" spc="-10" dirty="0">
                <a:latin typeface="Times New Roman"/>
                <a:cs typeface="Times New Roman"/>
              </a:rPr>
              <a:t>that </a:t>
            </a:r>
            <a:r>
              <a:rPr sz="2800" spc="-5" dirty="0">
                <a:latin typeface="Times New Roman"/>
                <a:cs typeface="Times New Roman"/>
              </a:rPr>
              <a:t>have a  homogeneous profile </a:t>
            </a:r>
            <a:r>
              <a:rPr sz="2800" dirty="0">
                <a:latin typeface="Times New Roman"/>
                <a:cs typeface="Times New Roman"/>
              </a:rPr>
              <a:t>such </a:t>
            </a:r>
            <a:r>
              <a:rPr sz="2800" spc="-10" dirty="0">
                <a:latin typeface="Times New Roman"/>
                <a:cs typeface="Times New Roman"/>
              </a:rPr>
              <a:t>as </a:t>
            </a:r>
            <a:r>
              <a:rPr sz="2800" spc="-5" dirty="0">
                <a:latin typeface="Times New Roman"/>
                <a:cs typeface="Times New Roman"/>
              </a:rPr>
              <a:t>leather manufacturing  </a:t>
            </a:r>
            <a:r>
              <a:rPr sz="2800" dirty="0">
                <a:latin typeface="Times New Roman"/>
                <a:cs typeface="Times New Roman"/>
              </a:rPr>
              <a:t>units, </a:t>
            </a:r>
            <a:r>
              <a:rPr sz="2800" spc="-5" dirty="0">
                <a:latin typeface="Times New Roman"/>
                <a:cs typeface="Times New Roman"/>
              </a:rPr>
              <a:t>chemical </a:t>
            </a:r>
            <a:r>
              <a:rPr sz="2800" dirty="0">
                <a:latin typeface="Times New Roman"/>
                <a:cs typeface="Times New Roman"/>
              </a:rPr>
              <a:t>units, or </a:t>
            </a:r>
            <a:r>
              <a:rPr sz="2800" spc="-5" dirty="0">
                <a:latin typeface="Times New Roman"/>
                <a:cs typeface="Times New Roman"/>
              </a:rPr>
              <a:t>even export oriented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units</a:t>
            </a:r>
            <a:endParaRPr sz="28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99200"/>
              </a:lnSpc>
              <a:spcBef>
                <a:spcPts val="705"/>
              </a:spcBef>
              <a:buFont typeface="Arial"/>
              <a:buChar char="•"/>
              <a:tabLst>
                <a:tab pos="356235" algn="l"/>
              </a:tabLst>
            </a:pPr>
            <a:r>
              <a:rPr sz="2800" b="1" dirty="0">
                <a:latin typeface="Times New Roman"/>
                <a:cs typeface="Times New Roman"/>
              </a:rPr>
              <a:t>Bank </a:t>
            </a:r>
            <a:r>
              <a:rPr sz="2800" b="1" spc="-5" dirty="0">
                <a:latin typeface="Times New Roman"/>
                <a:cs typeface="Times New Roman"/>
              </a:rPr>
              <a:t>Overdraft : </a:t>
            </a:r>
            <a:r>
              <a:rPr sz="2800" spc="-5" dirty="0">
                <a:latin typeface="Times New Roman"/>
                <a:cs typeface="Times New Roman"/>
              </a:rPr>
              <a:t>A facility where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account  </a:t>
            </a:r>
            <a:r>
              <a:rPr sz="2800" dirty="0">
                <a:latin typeface="Times New Roman"/>
                <a:cs typeface="Times New Roman"/>
              </a:rPr>
              <a:t>holder </a:t>
            </a:r>
            <a:r>
              <a:rPr sz="2800" spc="-10" dirty="0">
                <a:latin typeface="Times New Roman"/>
                <a:cs typeface="Times New Roman"/>
              </a:rPr>
              <a:t>is </a:t>
            </a:r>
            <a:r>
              <a:rPr sz="2800" spc="-5" dirty="0">
                <a:latin typeface="Times New Roman"/>
                <a:cs typeface="Times New Roman"/>
              </a:rPr>
              <a:t>permitted to </a:t>
            </a:r>
            <a:r>
              <a:rPr sz="2800" dirty="0">
                <a:latin typeface="Times New Roman"/>
                <a:cs typeface="Times New Roman"/>
              </a:rPr>
              <a:t>draw </a:t>
            </a:r>
            <a:r>
              <a:rPr sz="2800" spc="-5" dirty="0">
                <a:latin typeface="Times New Roman"/>
                <a:cs typeface="Times New Roman"/>
              </a:rPr>
              <a:t>more </a:t>
            </a:r>
            <a:r>
              <a:rPr sz="2800" dirty="0">
                <a:latin typeface="Times New Roman"/>
                <a:cs typeface="Times New Roman"/>
              </a:rPr>
              <a:t>funds </a:t>
            </a:r>
            <a:r>
              <a:rPr sz="2800" spc="-5" dirty="0">
                <a:latin typeface="Times New Roman"/>
                <a:cs typeface="Times New Roman"/>
              </a:rPr>
              <a:t>that the  amount in </a:t>
            </a:r>
            <a:r>
              <a:rPr sz="2800" dirty="0">
                <a:latin typeface="Times New Roman"/>
                <a:cs typeface="Times New Roman"/>
              </a:rPr>
              <a:t>his </a:t>
            </a:r>
            <a:r>
              <a:rPr sz="2800" spc="-5" dirty="0">
                <a:latin typeface="Times New Roman"/>
                <a:cs typeface="Times New Roman"/>
              </a:rPr>
              <a:t>current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account</a:t>
            </a:r>
            <a:r>
              <a:rPr sz="2800" spc="-5" dirty="0">
                <a:latin typeface="Carlito"/>
                <a:cs typeface="Carlito"/>
              </a:rPr>
              <a:t>.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0"/>
            <a:ext cx="8074025" cy="679450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580"/>
              </a:spcBef>
              <a:buFont typeface="Arial"/>
              <a:buChar char="•"/>
              <a:tabLst>
                <a:tab pos="356235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Bill Purchase </a:t>
            </a:r>
            <a:r>
              <a:rPr sz="2000" b="1" dirty="0">
                <a:latin typeface="Times New Roman"/>
                <a:cs typeface="Times New Roman"/>
              </a:rPr>
              <a:t>/ </a:t>
            </a:r>
            <a:r>
              <a:rPr sz="2000" b="1" spc="-5" dirty="0">
                <a:latin typeface="Times New Roman"/>
                <a:cs typeface="Times New Roman"/>
              </a:rPr>
              <a:t>Discount </a:t>
            </a:r>
            <a:r>
              <a:rPr sz="2000" dirty="0">
                <a:latin typeface="Times New Roman"/>
                <a:cs typeface="Times New Roman"/>
              </a:rPr>
              <a:t>– </a:t>
            </a:r>
            <a:r>
              <a:rPr sz="2000" spc="-5" dirty="0">
                <a:latin typeface="Times New Roman"/>
                <a:cs typeface="Times New Roman"/>
              </a:rPr>
              <a:t>When Party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supplies goods to Party B, the  payment terms may provide </a:t>
            </a:r>
            <a:r>
              <a:rPr sz="2000" dirty="0">
                <a:latin typeface="Times New Roman"/>
                <a:cs typeface="Times New Roman"/>
              </a:rPr>
              <a:t>for a </a:t>
            </a:r>
            <a:r>
              <a:rPr sz="2000" spc="-10" dirty="0">
                <a:latin typeface="Times New Roman"/>
                <a:cs typeface="Times New Roman"/>
              </a:rPr>
              <a:t>Bill </a:t>
            </a:r>
            <a:r>
              <a:rPr sz="2000" dirty="0">
                <a:latin typeface="Times New Roman"/>
                <a:cs typeface="Times New Roman"/>
              </a:rPr>
              <a:t>of Exchange </a:t>
            </a:r>
            <a:r>
              <a:rPr sz="2000" spc="-5" dirty="0">
                <a:latin typeface="Times New Roman"/>
                <a:cs typeface="Times New Roman"/>
              </a:rPr>
              <a:t>(traditionally called  hundi). </a:t>
            </a:r>
            <a:r>
              <a:rPr sz="2000" dirty="0">
                <a:latin typeface="Times New Roman"/>
                <a:cs typeface="Times New Roman"/>
              </a:rPr>
              <a:t>A bill </a:t>
            </a:r>
            <a:r>
              <a:rPr sz="2000" spc="-5" dirty="0">
                <a:latin typeface="Times New Roman"/>
                <a:cs typeface="Times New Roman"/>
              </a:rPr>
              <a:t>of exchange is </a:t>
            </a:r>
            <a:r>
              <a:rPr sz="2000" spc="-10" dirty="0">
                <a:latin typeface="Times New Roman"/>
                <a:cs typeface="Times New Roman"/>
              </a:rPr>
              <a:t>an </a:t>
            </a:r>
            <a:r>
              <a:rPr sz="2000" spc="-5" dirty="0">
                <a:latin typeface="Times New Roman"/>
                <a:cs typeface="Times New Roman"/>
              </a:rPr>
              <a:t>unconditional written order </a:t>
            </a:r>
            <a:r>
              <a:rPr sz="2000" dirty="0">
                <a:latin typeface="Times New Roman"/>
                <a:cs typeface="Times New Roman"/>
              </a:rPr>
              <a:t>from </a:t>
            </a:r>
            <a:r>
              <a:rPr sz="2000" spc="-10" dirty="0">
                <a:latin typeface="Times New Roman"/>
                <a:cs typeface="Times New Roman"/>
              </a:rPr>
              <a:t>one  </a:t>
            </a:r>
            <a:r>
              <a:rPr sz="2000" spc="-5" dirty="0">
                <a:latin typeface="Times New Roman"/>
                <a:cs typeface="Times New Roman"/>
              </a:rPr>
              <a:t>person (the supplier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goods)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another (the buyer of the goods),  signed </a:t>
            </a:r>
            <a:r>
              <a:rPr sz="2000" dirty="0">
                <a:latin typeface="Times New Roman"/>
                <a:cs typeface="Times New Roman"/>
              </a:rPr>
              <a:t>by </a:t>
            </a:r>
            <a:r>
              <a:rPr sz="2000" spc="-5" dirty="0">
                <a:latin typeface="Times New Roman"/>
                <a:cs typeface="Times New Roman"/>
              </a:rPr>
              <a:t>the person giving </a:t>
            </a:r>
            <a:r>
              <a:rPr sz="2000" spc="-10" dirty="0">
                <a:latin typeface="Times New Roman"/>
                <a:cs typeface="Times New Roman"/>
              </a:rPr>
              <a:t>it </a:t>
            </a:r>
            <a:r>
              <a:rPr sz="2000" spc="-5" dirty="0">
                <a:latin typeface="Times New Roman"/>
                <a:cs typeface="Times New Roman"/>
              </a:rPr>
              <a:t>(supplier), requiring the person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whom </a:t>
            </a:r>
            <a:r>
              <a:rPr sz="2000" spc="-5" dirty="0">
                <a:latin typeface="Times New Roman"/>
                <a:cs typeface="Times New Roman"/>
              </a:rPr>
              <a:t>it is  addressed (buyer) to </a:t>
            </a:r>
            <a:r>
              <a:rPr sz="2000" dirty="0">
                <a:latin typeface="Times New Roman"/>
                <a:cs typeface="Times New Roman"/>
              </a:rPr>
              <a:t>pay </a:t>
            </a:r>
            <a:r>
              <a:rPr sz="2000" spc="-5" dirty="0">
                <a:latin typeface="Times New Roman"/>
                <a:cs typeface="Times New Roman"/>
              </a:rPr>
              <a:t>on demand or at </a:t>
            </a:r>
            <a:r>
              <a:rPr sz="2000" spc="-15" dirty="0">
                <a:latin typeface="Times New Roman"/>
                <a:cs typeface="Times New Roman"/>
              </a:rPr>
              <a:t>some </a:t>
            </a:r>
            <a:r>
              <a:rPr sz="2000" dirty="0">
                <a:latin typeface="Times New Roman"/>
                <a:cs typeface="Times New Roman"/>
              </a:rPr>
              <a:t>fixed </a:t>
            </a:r>
            <a:r>
              <a:rPr sz="2000" spc="-5" dirty="0">
                <a:latin typeface="Times New Roman"/>
                <a:cs typeface="Times New Roman"/>
              </a:rPr>
              <a:t>future </a:t>
            </a:r>
            <a:r>
              <a:rPr sz="2000" dirty="0">
                <a:latin typeface="Times New Roman"/>
                <a:cs typeface="Times New Roman"/>
              </a:rPr>
              <a:t>date, a </a:t>
            </a:r>
            <a:r>
              <a:rPr sz="2000" spc="-5" dirty="0">
                <a:latin typeface="Times New Roman"/>
                <a:cs typeface="Times New Roman"/>
              </a:rPr>
              <a:t>certain  </a:t>
            </a:r>
            <a:r>
              <a:rPr sz="2000" dirty="0">
                <a:latin typeface="Times New Roman"/>
                <a:cs typeface="Times New Roman"/>
              </a:rPr>
              <a:t>sum of </a:t>
            </a:r>
            <a:r>
              <a:rPr sz="2000" spc="-30" dirty="0">
                <a:latin typeface="Times New Roman"/>
                <a:cs typeface="Times New Roman"/>
              </a:rPr>
              <a:t>money, </a:t>
            </a:r>
            <a:r>
              <a:rPr sz="2000" spc="-5" dirty="0">
                <a:latin typeface="Times New Roman"/>
                <a:cs typeface="Times New Roman"/>
              </a:rPr>
              <a:t>to either the person identified as payee in the bill </a:t>
            </a:r>
            <a:r>
              <a:rPr sz="2000" spc="5" dirty="0">
                <a:latin typeface="Times New Roman"/>
                <a:cs typeface="Times New Roman"/>
              </a:rPr>
              <a:t>of  </a:t>
            </a:r>
            <a:r>
              <a:rPr sz="2000" dirty="0">
                <a:latin typeface="Times New Roman"/>
                <a:cs typeface="Times New Roman"/>
              </a:rPr>
              <a:t>exchange, or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any person presenting the </a:t>
            </a:r>
            <a:r>
              <a:rPr sz="2000" spc="-5" dirty="0">
                <a:latin typeface="Times New Roman"/>
                <a:cs typeface="Times New Roman"/>
              </a:rPr>
              <a:t>bill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exchange.</a:t>
            </a:r>
            <a:endParaRPr sz="2000">
              <a:latin typeface="Times New Roman"/>
              <a:cs typeface="Times New Roman"/>
            </a:endParaRPr>
          </a:p>
          <a:p>
            <a:pPr marL="415290" indent="-40322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15925" algn="l"/>
              </a:tabLst>
            </a:pPr>
            <a:r>
              <a:rPr sz="2000" dirty="0">
                <a:latin typeface="Times New Roman"/>
                <a:cs typeface="Times New Roman"/>
              </a:rPr>
              <a:t>When payable on </a:t>
            </a:r>
            <a:r>
              <a:rPr sz="2000" spc="-5" dirty="0">
                <a:latin typeface="Times New Roman"/>
                <a:cs typeface="Times New Roman"/>
              </a:rPr>
              <a:t>demand, it is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Demand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Bill</a:t>
            </a:r>
            <a:endParaRPr sz="20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When payable </a:t>
            </a:r>
            <a:r>
              <a:rPr sz="2000" spc="-5" dirty="0">
                <a:latin typeface="Times New Roman"/>
                <a:cs typeface="Times New Roman"/>
              </a:rPr>
              <a:t>at some </a:t>
            </a:r>
            <a:r>
              <a:rPr sz="2000" dirty="0">
                <a:latin typeface="Times New Roman"/>
                <a:cs typeface="Times New Roman"/>
              </a:rPr>
              <a:t>fixed future date, </a:t>
            </a:r>
            <a:r>
              <a:rPr sz="2000" spc="-5" dirty="0">
                <a:latin typeface="Times New Roman"/>
                <a:cs typeface="Times New Roman"/>
              </a:rPr>
              <a:t>it is </a:t>
            </a:r>
            <a:r>
              <a:rPr sz="2000" dirty="0">
                <a:latin typeface="Times New Roman"/>
                <a:cs typeface="Times New Roman"/>
              </a:rPr>
              <a:t>a Usance</a:t>
            </a:r>
            <a:r>
              <a:rPr sz="2000" spc="-1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Bill.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supplier of the goods can </a:t>
            </a:r>
            <a:r>
              <a:rPr sz="2000" dirty="0">
                <a:latin typeface="Times New Roman"/>
                <a:cs typeface="Times New Roman"/>
              </a:rPr>
              <a:t>receive </a:t>
            </a:r>
            <a:r>
              <a:rPr sz="2000" spc="-5" dirty="0">
                <a:latin typeface="Times New Roman"/>
                <a:cs typeface="Times New Roman"/>
              </a:rPr>
              <a:t>his money </a:t>
            </a:r>
            <a:r>
              <a:rPr sz="2000" dirty="0">
                <a:latin typeface="Times New Roman"/>
                <a:cs typeface="Times New Roman"/>
              </a:rPr>
              <a:t>even </a:t>
            </a:r>
            <a:r>
              <a:rPr sz="2000" spc="-5" dirty="0">
                <a:latin typeface="Times New Roman"/>
                <a:cs typeface="Times New Roman"/>
              </a:rPr>
              <a:t>before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buyer  makes the payment, through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Bill Purchase </a:t>
            </a:r>
            <a:r>
              <a:rPr sz="2000" dirty="0">
                <a:latin typeface="Times New Roman"/>
                <a:cs typeface="Times New Roman"/>
              </a:rPr>
              <a:t>/ Discount </a:t>
            </a:r>
            <a:r>
              <a:rPr sz="2000" spc="-5" dirty="0">
                <a:latin typeface="Times New Roman"/>
                <a:cs typeface="Times New Roman"/>
              </a:rPr>
              <a:t>facility with </a:t>
            </a:r>
            <a:r>
              <a:rPr sz="2000" spc="-10" dirty="0">
                <a:latin typeface="Times New Roman"/>
                <a:cs typeface="Times New Roman"/>
              </a:rPr>
              <a:t>his  </a:t>
            </a:r>
            <a:r>
              <a:rPr sz="2000" spc="-15" dirty="0">
                <a:latin typeface="Times New Roman"/>
                <a:cs typeface="Times New Roman"/>
              </a:rPr>
              <a:t>banker.</a:t>
            </a:r>
            <a:endParaRPr sz="20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It would operate </a:t>
            </a:r>
            <a:r>
              <a:rPr sz="2000" spc="-5" dirty="0">
                <a:latin typeface="Times New Roman"/>
                <a:cs typeface="Times New Roman"/>
              </a:rPr>
              <a:t>as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follows:</a:t>
            </a:r>
            <a:endParaRPr sz="20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supplier </a:t>
            </a:r>
            <a:r>
              <a:rPr sz="2000" dirty="0">
                <a:latin typeface="Times New Roman"/>
                <a:cs typeface="Times New Roman"/>
              </a:rPr>
              <a:t>will </a:t>
            </a:r>
            <a:r>
              <a:rPr sz="2000" spc="-5" dirty="0">
                <a:latin typeface="Times New Roman"/>
                <a:cs typeface="Times New Roman"/>
              </a:rPr>
              <a:t>submit the Bill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Exchange, along with </a:t>
            </a:r>
            <a:r>
              <a:rPr sz="2000" spc="-10" dirty="0">
                <a:latin typeface="Times New Roman"/>
                <a:cs typeface="Times New Roman"/>
              </a:rPr>
              <a:t>Transportation  </a:t>
            </a:r>
            <a:r>
              <a:rPr sz="2000" spc="-5" dirty="0">
                <a:latin typeface="Times New Roman"/>
                <a:cs typeface="Times New Roman"/>
              </a:rPr>
              <a:t>Receipt to </a:t>
            </a:r>
            <a:r>
              <a:rPr sz="2000" dirty="0">
                <a:latin typeface="Times New Roman"/>
                <a:cs typeface="Times New Roman"/>
              </a:rPr>
              <a:t>his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bank.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480"/>
              </a:spcBef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supplier’s </a:t>
            </a:r>
            <a:r>
              <a:rPr sz="2000" dirty="0">
                <a:latin typeface="Times New Roman"/>
                <a:cs typeface="Times New Roman"/>
              </a:rPr>
              <a:t>bank will purchase </a:t>
            </a:r>
            <a:r>
              <a:rPr sz="2000" spc="-5" dirty="0">
                <a:latin typeface="Times New Roman"/>
                <a:cs typeface="Times New Roman"/>
              </a:rPr>
              <a:t>the </a:t>
            </a:r>
            <a:r>
              <a:rPr sz="2000" dirty="0">
                <a:latin typeface="Times New Roman"/>
                <a:cs typeface="Times New Roman"/>
              </a:rPr>
              <a:t>bill </a:t>
            </a:r>
            <a:r>
              <a:rPr sz="2000" spc="-5" dirty="0">
                <a:latin typeface="Times New Roman"/>
                <a:cs typeface="Times New Roman"/>
              </a:rPr>
              <a:t>(if it is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demand bill) or discount  </a:t>
            </a:r>
            <a:r>
              <a:rPr sz="2000" dirty="0">
                <a:latin typeface="Times New Roman"/>
                <a:cs typeface="Times New Roman"/>
              </a:rPr>
              <a:t>the bill (if </a:t>
            </a:r>
            <a:r>
              <a:rPr sz="2000" spc="-5" dirty="0">
                <a:latin typeface="Times New Roman"/>
                <a:cs typeface="Times New Roman"/>
              </a:rPr>
              <a:t>it is </a:t>
            </a:r>
            <a:r>
              <a:rPr sz="2000" dirty="0">
                <a:latin typeface="Times New Roman"/>
                <a:cs typeface="Times New Roman"/>
              </a:rPr>
              <a:t>a usance </a:t>
            </a:r>
            <a:r>
              <a:rPr sz="2000" spc="-5" dirty="0">
                <a:latin typeface="Times New Roman"/>
                <a:cs typeface="Times New Roman"/>
              </a:rPr>
              <a:t>bill) </a:t>
            </a:r>
            <a:r>
              <a:rPr sz="2000" dirty="0">
                <a:latin typeface="Times New Roman"/>
                <a:cs typeface="Times New Roman"/>
              </a:rPr>
              <a:t>and pay the</a:t>
            </a:r>
            <a:r>
              <a:rPr sz="2000" spc="-140" dirty="0">
                <a:latin typeface="Times New Roman"/>
                <a:cs typeface="Times New Roman"/>
              </a:rPr>
              <a:t> </a:t>
            </a:r>
            <a:r>
              <a:rPr sz="2000" spc="-15" dirty="0">
                <a:latin typeface="Times New Roman"/>
                <a:cs typeface="Times New Roman"/>
              </a:rPr>
              <a:t>supplier.</a:t>
            </a:r>
            <a:endParaRPr sz="2000">
              <a:latin typeface="Times New Roman"/>
              <a:cs typeface="Times New Roman"/>
            </a:endParaRPr>
          </a:p>
          <a:p>
            <a:pPr marL="355600" marR="6985" indent="-343535" algn="just">
              <a:lnSpc>
                <a:spcPts val="1920"/>
              </a:lnSpc>
              <a:spcBef>
                <a:spcPts val="465"/>
              </a:spcBef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supplier’s </a:t>
            </a:r>
            <a:r>
              <a:rPr sz="2000" spc="-5" dirty="0">
                <a:latin typeface="Times New Roman"/>
                <a:cs typeface="Times New Roman"/>
              </a:rPr>
              <a:t>bank will send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Bill </a:t>
            </a:r>
            <a:r>
              <a:rPr sz="2000" spc="-5" dirty="0">
                <a:latin typeface="Times New Roman"/>
                <a:cs typeface="Times New Roman"/>
              </a:rPr>
              <a:t>of </a:t>
            </a:r>
            <a:r>
              <a:rPr sz="2000" dirty="0">
                <a:latin typeface="Times New Roman"/>
                <a:cs typeface="Times New Roman"/>
              </a:rPr>
              <a:t>Exchange </a:t>
            </a:r>
            <a:r>
              <a:rPr sz="2000" spc="-5" dirty="0">
                <a:latin typeface="Times New Roman"/>
                <a:cs typeface="Times New Roman"/>
              </a:rPr>
              <a:t>along with  </a:t>
            </a:r>
            <a:r>
              <a:rPr sz="2000" spc="-10" dirty="0">
                <a:latin typeface="Times New Roman"/>
                <a:cs typeface="Times New Roman"/>
              </a:rPr>
              <a:t>Transportation </a:t>
            </a:r>
            <a:r>
              <a:rPr sz="2000" dirty="0">
                <a:latin typeface="Times New Roman"/>
                <a:cs typeface="Times New Roman"/>
              </a:rPr>
              <a:t>Receipt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10" dirty="0">
                <a:latin typeface="Times New Roman"/>
                <a:cs typeface="Times New Roman"/>
              </a:rPr>
              <a:t>buyer’s </a:t>
            </a:r>
            <a:r>
              <a:rPr sz="2000" spc="-5" dirty="0">
                <a:latin typeface="Times New Roman"/>
                <a:cs typeface="Times New Roman"/>
              </a:rPr>
              <a:t>bank, </a:t>
            </a:r>
            <a:r>
              <a:rPr sz="2000" dirty="0">
                <a:latin typeface="Times New Roman"/>
                <a:cs typeface="Times New Roman"/>
              </a:rPr>
              <a:t>who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expected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present it </a:t>
            </a:r>
            <a:r>
              <a:rPr sz="2000" spc="-20" dirty="0">
                <a:latin typeface="Times New Roman"/>
                <a:cs typeface="Times New Roman"/>
              </a:rPr>
              <a:t>to 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buyer:</a:t>
            </a:r>
            <a:endParaRPr sz="2000">
              <a:latin typeface="Times New Roman"/>
              <a:cs typeface="Times New Roman"/>
            </a:endParaRPr>
          </a:p>
          <a:p>
            <a:pPr marL="419734" indent="-407670" algn="just">
              <a:lnSpc>
                <a:spcPct val="100000"/>
              </a:lnSpc>
              <a:spcBef>
                <a:spcPts val="15"/>
              </a:spcBef>
              <a:buFont typeface="Arial"/>
              <a:buChar char="•"/>
              <a:tabLst>
                <a:tab pos="420370" algn="l"/>
              </a:tabLst>
            </a:pP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5" dirty="0">
                <a:latin typeface="Times New Roman"/>
                <a:cs typeface="Times New Roman"/>
              </a:rPr>
              <a:t>payment, if it is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demand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bill</a:t>
            </a:r>
            <a:endParaRPr sz="2000">
              <a:latin typeface="Times New Roman"/>
              <a:cs typeface="Times New Roman"/>
            </a:endParaRPr>
          </a:p>
          <a:p>
            <a:pPr marL="419734" indent="-407670" algn="just">
              <a:lnSpc>
                <a:spcPct val="100000"/>
              </a:lnSpc>
              <a:buFont typeface="Arial"/>
              <a:buChar char="•"/>
              <a:tabLst>
                <a:tab pos="420370" algn="l"/>
              </a:tabLst>
            </a:pPr>
            <a:r>
              <a:rPr sz="2000" dirty="0">
                <a:latin typeface="Times New Roman"/>
                <a:cs typeface="Times New Roman"/>
              </a:rPr>
              <a:t>For acceptance, </a:t>
            </a:r>
            <a:r>
              <a:rPr sz="2000" spc="-5" dirty="0">
                <a:latin typeface="Times New Roman"/>
                <a:cs typeface="Times New Roman"/>
              </a:rPr>
              <a:t>if it is </a:t>
            </a:r>
            <a:r>
              <a:rPr sz="2000" dirty="0">
                <a:latin typeface="Times New Roman"/>
                <a:cs typeface="Times New Roman"/>
              </a:rPr>
              <a:t>a usance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bill.</a:t>
            </a:r>
            <a:endParaRPr sz="2000">
              <a:latin typeface="Times New Roman"/>
              <a:cs typeface="Times New Roman"/>
            </a:endParaRPr>
          </a:p>
          <a:p>
            <a:pPr marL="355600" indent="-343535" algn="just">
              <a:lnSpc>
                <a:spcPts val="2160"/>
              </a:lnSpc>
              <a:buFont typeface="Arial"/>
              <a:buChar char="•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buyer will receive the </a:t>
            </a:r>
            <a:r>
              <a:rPr sz="2000" spc="-10" dirty="0">
                <a:latin typeface="Times New Roman"/>
                <a:cs typeface="Times New Roman"/>
              </a:rPr>
              <a:t>Transportation </a:t>
            </a:r>
            <a:r>
              <a:rPr sz="2000" spc="-5" dirty="0">
                <a:latin typeface="Times New Roman"/>
                <a:cs typeface="Times New Roman"/>
              </a:rPr>
              <a:t>Receipt </a:t>
            </a:r>
            <a:r>
              <a:rPr sz="2000" dirty="0">
                <a:latin typeface="Times New Roman"/>
                <a:cs typeface="Times New Roman"/>
              </a:rPr>
              <a:t>only </a:t>
            </a:r>
            <a:r>
              <a:rPr sz="2000" spc="-5" dirty="0">
                <a:latin typeface="Times New Roman"/>
                <a:cs typeface="Times New Roman"/>
              </a:rPr>
              <a:t>on payment</a:t>
            </a:r>
            <a:r>
              <a:rPr sz="2000" spc="409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or</a:t>
            </a:r>
            <a:endParaRPr sz="2000">
              <a:latin typeface="Times New Roman"/>
              <a:cs typeface="Times New Roman"/>
            </a:endParaRPr>
          </a:p>
          <a:p>
            <a:pPr marL="355600" algn="just">
              <a:lnSpc>
                <a:spcPts val="2160"/>
              </a:lnSpc>
            </a:pPr>
            <a:r>
              <a:rPr sz="2000" dirty="0">
                <a:latin typeface="Times New Roman"/>
                <a:cs typeface="Times New Roman"/>
              </a:rPr>
              <a:t>acceptance, </a:t>
            </a:r>
            <a:r>
              <a:rPr sz="2000" spc="-5" dirty="0">
                <a:latin typeface="Times New Roman"/>
                <a:cs typeface="Times New Roman"/>
              </a:rPr>
              <a:t>as </a:t>
            </a:r>
            <a:r>
              <a:rPr sz="2000" dirty="0">
                <a:latin typeface="Times New Roman"/>
                <a:cs typeface="Times New Roman"/>
              </a:rPr>
              <a:t>the case </a:t>
            </a:r>
            <a:r>
              <a:rPr sz="2000" spc="-10" dirty="0">
                <a:latin typeface="Times New Roman"/>
                <a:cs typeface="Times New Roman"/>
              </a:rPr>
              <a:t>may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030" y="0"/>
            <a:ext cx="7552055" cy="12325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2541270" marR="5080" indent="-2529205">
              <a:lnSpc>
                <a:spcPts val="4710"/>
              </a:lnSpc>
              <a:spcBef>
                <a:spcPts val="330"/>
              </a:spcBef>
            </a:pPr>
            <a:r>
              <a:rPr spc="-5" dirty="0"/>
              <a:t>Fund-based </a:t>
            </a:r>
            <a:r>
              <a:rPr dirty="0"/>
              <a:t>Services (Lending) </a:t>
            </a:r>
            <a:r>
              <a:rPr spc="-5" dirty="0"/>
              <a:t>for  Individuals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122934"/>
            <a:ext cx="8074025" cy="496443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5600" marR="5080" indent="-343535" algn="just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spc="-10" dirty="0">
                <a:latin typeface="Times New Roman"/>
                <a:cs typeface="Times New Roman"/>
              </a:rPr>
              <a:t>Credit </a:t>
            </a:r>
            <a:r>
              <a:rPr sz="2700" b="1" spc="-5" dirty="0">
                <a:latin typeface="Times New Roman"/>
                <a:cs typeface="Times New Roman"/>
              </a:rPr>
              <a:t>Card </a:t>
            </a:r>
            <a:r>
              <a:rPr sz="2700" dirty="0">
                <a:latin typeface="Times New Roman"/>
                <a:cs typeface="Times New Roman"/>
              </a:rPr>
              <a:t>: The customer swipes the credit card </a:t>
            </a:r>
            <a:r>
              <a:rPr sz="2700" spc="5" dirty="0">
                <a:latin typeface="Times New Roman"/>
                <a:cs typeface="Times New Roman"/>
              </a:rPr>
              <a:t>to  </a:t>
            </a:r>
            <a:r>
              <a:rPr sz="2700" spc="-5" dirty="0">
                <a:latin typeface="Times New Roman"/>
                <a:cs typeface="Times New Roman"/>
              </a:rPr>
              <a:t>make </a:t>
            </a:r>
            <a:r>
              <a:rPr sz="2700" dirty="0">
                <a:latin typeface="Times New Roman"/>
                <a:cs typeface="Times New Roman"/>
              </a:rPr>
              <a:t>his purchase. His seller will </a:t>
            </a:r>
            <a:r>
              <a:rPr sz="2700" spc="-5" dirty="0">
                <a:latin typeface="Times New Roman"/>
                <a:cs typeface="Times New Roman"/>
              </a:rPr>
              <a:t>then submit </a:t>
            </a:r>
            <a:r>
              <a:rPr sz="2700" dirty="0">
                <a:latin typeface="Times New Roman"/>
                <a:cs typeface="Times New Roman"/>
              </a:rPr>
              <a:t>the  </a:t>
            </a:r>
            <a:r>
              <a:rPr sz="2700" spc="-5" dirty="0">
                <a:latin typeface="Times New Roman"/>
                <a:cs typeface="Times New Roman"/>
              </a:rPr>
              <a:t>details </a:t>
            </a:r>
            <a:r>
              <a:rPr sz="2700" dirty="0">
                <a:latin typeface="Times New Roman"/>
                <a:cs typeface="Times New Roman"/>
              </a:rPr>
              <a:t>to the card issuing </a:t>
            </a:r>
            <a:r>
              <a:rPr sz="2700" spc="-5" dirty="0">
                <a:latin typeface="Times New Roman"/>
                <a:cs typeface="Times New Roman"/>
              </a:rPr>
              <a:t>bank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collect the payment.  The </a:t>
            </a:r>
            <a:r>
              <a:rPr sz="2700" dirty="0">
                <a:latin typeface="Times New Roman"/>
                <a:cs typeface="Times New Roman"/>
              </a:rPr>
              <a:t>bank </a:t>
            </a:r>
            <a:r>
              <a:rPr sz="2700" spc="-5" dirty="0">
                <a:latin typeface="Times New Roman"/>
                <a:cs typeface="Times New Roman"/>
              </a:rPr>
              <a:t>will deduct </a:t>
            </a:r>
            <a:r>
              <a:rPr sz="2700" dirty="0">
                <a:latin typeface="Times New Roman"/>
                <a:cs typeface="Times New Roman"/>
              </a:rPr>
              <a:t>its </a:t>
            </a:r>
            <a:r>
              <a:rPr sz="2700" spc="-15" dirty="0">
                <a:latin typeface="Times New Roman"/>
                <a:cs typeface="Times New Roman"/>
              </a:rPr>
              <a:t>margin </a:t>
            </a:r>
            <a:r>
              <a:rPr sz="2700" spc="-5" dirty="0">
                <a:latin typeface="Times New Roman"/>
                <a:cs typeface="Times New Roman"/>
              </a:rPr>
              <a:t>and pay the </a:t>
            </a:r>
            <a:r>
              <a:rPr sz="2700" spc="-20" dirty="0">
                <a:latin typeface="Times New Roman"/>
                <a:cs typeface="Times New Roman"/>
              </a:rPr>
              <a:t>seller. </a:t>
            </a:r>
            <a:r>
              <a:rPr sz="2700" spc="-5" dirty="0">
                <a:latin typeface="Times New Roman"/>
                <a:cs typeface="Times New Roman"/>
              </a:rPr>
              <a:t>The  bank will </a:t>
            </a:r>
            <a:r>
              <a:rPr sz="2700" dirty="0">
                <a:latin typeface="Times New Roman"/>
                <a:cs typeface="Times New Roman"/>
              </a:rPr>
              <a:t>recover </a:t>
            </a:r>
            <a:r>
              <a:rPr sz="2700" spc="-5" dirty="0">
                <a:latin typeface="Times New Roman"/>
                <a:cs typeface="Times New Roman"/>
              </a:rPr>
              <a:t>the full amount from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customer  </a:t>
            </a:r>
            <a:r>
              <a:rPr sz="2700" dirty="0">
                <a:latin typeface="Times New Roman"/>
                <a:cs typeface="Times New Roman"/>
              </a:rPr>
              <a:t>(buyer). The </a:t>
            </a:r>
            <a:r>
              <a:rPr sz="2700" spc="-10" dirty="0">
                <a:latin typeface="Times New Roman"/>
                <a:cs typeface="Times New Roman"/>
              </a:rPr>
              <a:t>margin </a:t>
            </a:r>
            <a:r>
              <a:rPr sz="2700" dirty="0">
                <a:latin typeface="Times New Roman"/>
                <a:cs typeface="Times New Roman"/>
              </a:rPr>
              <a:t>deducted </a:t>
            </a:r>
            <a:r>
              <a:rPr sz="2700" spc="-5" dirty="0">
                <a:latin typeface="Times New Roman"/>
                <a:cs typeface="Times New Roman"/>
              </a:rPr>
              <a:t>from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10" dirty="0">
                <a:latin typeface="Times New Roman"/>
                <a:cs typeface="Times New Roman"/>
              </a:rPr>
              <a:t>seller’s </a:t>
            </a:r>
            <a:r>
              <a:rPr sz="2700" spc="-5" dirty="0">
                <a:latin typeface="Times New Roman"/>
                <a:cs typeface="Times New Roman"/>
              </a:rPr>
              <a:t>payment  </a:t>
            </a:r>
            <a:r>
              <a:rPr sz="2700" dirty="0">
                <a:latin typeface="Times New Roman"/>
                <a:cs typeface="Times New Roman"/>
              </a:rPr>
              <a:t>thus becomes a </a:t>
            </a:r>
            <a:r>
              <a:rPr sz="2700" spc="-5" dirty="0">
                <a:latin typeface="Times New Roman"/>
                <a:cs typeface="Times New Roman"/>
              </a:rPr>
              <a:t>profit for </a:t>
            </a:r>
            <a:r>
              <a:rPr sz="2700" dirty="0">
                <a:latin typeface="Times New Roman"/>
                <a:cs typeface="Times New Roman"/>
              </a:rPr>
              <a:t>the card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spc="-20" dirty="0">
                <a:latin typeface="Times New Roman"/>
                <a:cs typeface="Times New Roman"/>
              </a:rPr>
              <a:t>issuer.</a:t>
            </a:r>
            <a:endParaRPr sz="27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ct val="90000"/>
              </a:lnSpc>
              <a:spcBef>
                <a:spcPts val="6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b="1" dirty="0">
                <a:latin typeface="Times New Roman"/>
                <a:cs typeface="Times New Roman"/>
              </a:rPr>
              <a:t>Personal </a:t>
            </a:r>
            <a:r>
              <a:rPr sz="2700" b="1" spc="-5" dirty="0">
                <a:latin typeface="Times New Roman"/>
                <a:cs typeface="Times New Roman"/>
              </a:rPr>
              <a:t>Loans</a:t>
            </a:r>
            <a:r>
              <a:rPr sz="2700" spc="-5" dirty="0">
                <a:latin typeface="Times New Roman"/>
                <a:cs typeface="Times New Roman"/>
              </a:rPr>
              <a:t>: </a:t>
            </a:r>
            <a:r>
              <a:rPr sz="2700" dirty="0">
                <a:latin typeface="Times New Roman"/>
                <a:cs typeface="Times New Roman"/>
              </a:rPr>
              <a:t>These are often unsecured loans  provided </a:t>
            </a:r>
            <a:r>
              <a:rPr sz="2700" spc="-5" dirty="0">
                <a:latin typeface="Times New Roman"/>
                <a:cs typeface="Times New Roman"/>
              </a:rPr>
              <a:t>to customers </a:t>
            </a:r>
            <a:r>
              <a:rPr sz="2700" dirty="0">
                <a:latin typeface="Times New Roman"/>
                <a:cs typeface="Times New Roman"/>
              </a:rPr>
              <a:t>who use </a:t>
            </a:r>
            <a:r>
              <a:rPr sz="2700" spc="-5" dirty="0">
                <a:latin typeface="Times New Roman"/>
                <a:cs typeface="Times New Roman"/>
              </a:rPr>
              <a:t>these funds for various  purposes </a:t>
            </a:r>
            <a:r>
              <a:rPr sz="2700" dirty="0">
                <a:latin typeface="Times New Roman"/>
                <a:cs typeface="Times New Roman"/>
              </a:rPr>
              <a:t>such as </a:t>
            </a:r>
            <a:r>
              <a:rPr sz="2700" spc="-5" dirty="0">
                <a:latin typeface="Times New Roman"/>
                <a:cs typeface="Times New Roman"/>
              </a:rPr>
              <a:t>higher education, medical expenses,  social </a:t>
            </a:r>
            <a:r>
              <a:rPr sz="2700" dirty="0">
                <a:latin typeface="Times New Roman"/>
                <a:cs typeface="Times New Roman"/>
              </a:rPr>
              <a:t>events and holidays. Sometimes </a:t>
            </a:r>
            <a:r>
              <a:rPr sz="2700" spc="-5" dirty="0">
                <a:latin typeface="Times New Roman"/>
                <a:cs typeface="Times New Roman"/>
              </a:rPr>
              <a:t>collateral  </a:t>
            </a:r>
            <a:r>
              <a:rPr sz="2700" dirty="0">
                <a:latin typeface="Times New Roman"/>
                <a:cs typeface="Times New Roman"/>
              </a:rPr>
              <a:t>security </a:t>
            </a:r>
            <a:r>
              <a:rPr sz="2700" spc="-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form </a:t>
            </a:r>
            <a:r>
              <a:rPr sz="2700" dirty="0">
                <a:latin typeface="Times New Roman"/>
                <a:cs typeface="Times New Roman"/>
              </a:rPr>
              <a:t>of physical and </a:t>
            </a:r>
            <a:r>
              <a:rPr sz="2700" spc="-5" dirty="0">
                <a:latin typeface="Times New Roman"/>
                <a:cs typeface="Times New Roman"/>
              </a:rPr>
              <a:t>financial assets  may </a:t>
            </a:r>
            <a:r>
              <a:rPr sz="2700" dirty="0">
                <a:latin typeface="Times New Roman"/>
                <a:cs typeface="Times New Roman"/>
              </a:rPr>
              <a:t>be available </a:t>
            </a:r>
            <a:r>
              <a:rPr sz="2700" spc="-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securing the personal</a:t>
            </a:r>
            <a:r>
              <a:rPr sz="2700" spc="-3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loan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4474" y="223773"/>
            <a:ext cx="8054340" cy="111252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2611120" marR="5080" indent="-2599055">
              <a:lnSpc>
                <a:spcPts val="4240"/>
              </a:lnSpc>
              <a:spcBef>
                <a:spcPts val="305"/>
              </a:spcBef>
            </a:pPr>
            <a:r>
              <a:rPr sz="3600" b="0" dirty="0">
                <a:latin typeface="Times New Roman"/>
                <a:cs typeface="Times New Roman"/>
              </a:rPr>
              <a:t>Role </a:t>
            </a:r>
            <a:r>
              <a:rPr sz="3600" b="0" spc="-5" dirty="0">
                <a:latin typeface="Times New Roman"/>
                <a:cs typeface="Times New Roman"/>
              </a:rPr>
              <a:t>Of Information </a:t>
            </a:r>
            <a:r>
              <a:rPr sz="3600" b="0" spc="-30" dirty="0">
                <a:latin typeface="Times New Roman"/>
                <a:cs typeface="Times New Roman"/>
              </a:rPr>
              <a:t>Technology </a:t>
            </a:r>
            <a:r>
              <a:rPr sz="3600" b="0" dirty="0">
                <a:latin typeface="Times New Roman"/>
                <a:cs typeface="Times New Roman"/>
              </a:rPr>
              <a:t>(It) In</a:t>
            </a:r>
            <a:r>
              <a:rPr sz="3600" b="0" spc="-80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The  Banking</a:t>
            </a:r>
            <a:r>
              <a:rPr sz="3600" b="0" spc="-5" dirty="0">
                <a:latin typeface="Times New Roman"/>
                <a:cs typeface="Times New Roman"/>
              </a:rPr>
              <a:t> </a:t>
            </a:r>
            <a:r>
              <a:rPr sz="3600" b="0" dirty="0">
                <a:latin typeface="Times New Roman"/>
                <a:cs typeface="Times New Roman"/>
              </a:rPr>
              <a:t>Sector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310385"/>
            <a:ext cx="8074025" cy="521144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6235" algn="l"/>
              </a:tabLst>
            </a:pPr>
            <a:r>
              <a:rPr sz="2700" dirty="0">
                <a:latin typeface="Times New Roman"/>
                <a:cs typeface="Times New Roman"/>
              </a:rPr>
              <a:t>Banking environment has </a:t>
            </a:r>
            <a:r>
              <a:rPr sz="2700" spc="-5" dirty="0">
                <a:latin typeface="Times New Roman"/>
                <a:cs typeface="Times New Roman"/>
              </a:rPr>
              <a:t>become </a:t>
            </a:r>
            <a:r>
              <a:rPr sz="2700" dirty="0">
                <a:latin typeface="Times New Roman"/>
                <a:cs typeface="Times New Roman"/>
              </a:rPr>
              <a:t>highly </a:t>
            </a:r>
            <a:r>
              <a:rPr sz="2700" spc="-5" dirty="0">
                <a:latin typeface="Times New Roman"/>
                <a:cs typeface="Times New Roman"/>
              </a:rPr>
              <a:t>competitive  </a:t>
            </a:r>
            <a:r>
              <a:rPr sz="2700" spc="-30" dirty="0">
                <a:latin typeface="Times New Roman"/>
                <a:cs typeface="Times New Roman"/>
              </a:rPr>
              <a:t>today. </a:t>
            </a:r>
            <a:r>
              <a:rPr sz="2700" spc="-100" dirty="0">
                <a:latin typeface="Times New Roman"/>
                <a:cs typeface="Times New Roman"/>
              </a:rPr>
              <a:t>To </a:t>
            </a:r>
            <a:r>
              <a:rPr sz="2700" dirty="0">
                <a:latin typeface="Times New Roman"/>
                <a:cs typeface="Times New Roman"/>
              </a:rPr>
              <a:t>be able to </a:t>
            </a:r>
            <a:r>
              <a:rPr sz="2700" spc="-5" dirty="0">
                <a:latin typeface="Times New Roman"/>
                <a:cs typeface="Times New Roman"/>
              </a:rPr>
              <a:t>survive </a:t>
            </a:r>
            <a:r>
              <a:rPr sz="2700" dirty="0">
                <a:latin typeface="Times New Roman"/>
                <a:cs typeface="Times New Roman"/>
              </a:rPr>
              <a:t>and grow </a:t>
            </a:r>
            <a:r>
              <a:rPr sz="2700" spc="-5" dirty="0">
                <a:latin typeface="Times New Roman"/>
                <a:cs typeface="Times New Roman"/>
              </a:rPr>
              <a:t>in </a:t>
            </a:r>
            <a:r>
              <a:rPr sz="2700" dirty="0">
                <a:latin typeface="Times New Roman"/>
                <a:cs typeface="Times New Roman"/>
              </a:rPr>
              <a:t>the </a:t>
            </a:r>
            <a:r>
              <a:rPr sz="2700" spc="-5" dirty="0">
                <a:latin typeface="Times New Roman"/>
                <a:cs typeface="Times New Roman"/>
              </a:rPr>
              <a:t>changing  market </a:t>
            </a:r>
            <a:r>
              <a:rPr sz="2700" dirty="0">
                <a:latin typeface="Times New Roman"/>
                <a:cs typeface="Times New Roman"/>
              </a:rPr>
              <a:t>environment banks </a:t>
            </a:r>
            <a:r>
              <a:rPr sz="2700" spc="-5" dirty="0">
                <a:latin typeface="Times New Roman"/>
                <a:cs typeface="Times New Roman"/>
              </a:rPr>
              <a:t>are </a:t>
            </a:r>
            <a:r>
              <a:rPr sz="2700" dirty="0">
                <a:latin typeface="Times New Roman"/>
                <a:cs typeface="Times New Roman"/>
              </a:rPr>
              <a:t>going </a:t>
            </a:r>
            <a:r>
              <a:rPr sz="2700" spc="-5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the latest  technologies, which </a:t>
            </a:r>
            <a:r>
              <a:rPr sz="2700" spc="-10" dirty="0">
                <a:latin typeface="Times New Roman"/>
                <a:cs typeface="Times New Roman"/>
              </a:rPr>
              <a:t>is </a:t>
            </a:r>
            <a:r>
              <a:rPr sz="2700" dirty="0">
                <a:latin typeface="Times New Roman"/>
                <a:cs typeface="Times New Roman"/>
              </a:rPr>
              <a:t>being </a:t>
            </a:r>
            <a:r>
              <a:rPr sz="2700" spc="-5" dirty="0">
                <a:latin typeface="Times New Roman"/>
                <a:cs typeface="Times New Roman"/>
              </a:rPr>
              <a:t>perceived as </a:t>
            </a:r>
            <a:r>
              <a:rPr sz="2700" dirty="0">
                <a:latin typeface="Times New Roman"/>
                <a:cs typeface="Times New Roman"/>
              </a:rPr>
              <a:t>an ‘enabling  resource’ that can help in </a:t>
            </a:r>
            <a:r>
              <a:rPr sz="2700" spc="-5" dirty="0">
                <a:latin typeface="Times New Roman"/>
                <a:cs typeface="Times New Roman"/>
              </a:rPr>
              <a:t>developing </a:t>
            </a:r>
            <a:r>
              <a:rPr sz="2700" dirty="0">
                <a:latin typeface="Times New Roman"/>
                <a:cs typeface="Times New Roman"/>
              </a:rPr>
              <a:t>learner and </a:t>
            </a:r>
            <a:r>
              <a:rPr sz="2700" spc="-5" dirty="0">
                <a:latin typeface="Times New Roman"/>
                <a:cs typeface="Times New Roman"/>
              </a:rPr>
              <a:t>more  flexible structure that </a:t>
            </a:r>
            <a:r>
              <a:rPr sz="2700" dirty="0">
                <a:latin typeface="Times New Roman"/>
                <a:cs typeface="Times New Roman"/>
              </a:rPr>
              <a:t>can </a:t>
            </a:r>
            <a:r>
              <a:rPr sz="2700" spc="-5" dirty="0">
                <a:latin typeface="Times New Roman"/>
                <a:cs typeface="Times New Roman"/>
              </a:rPr>
              <a:t>respond quickly to </a:t>
            </a:r>
            <a:r>
              <a:rPr sz="2700" dirty="0">
                <a:latin typeface="Times New Roman"/>
                <a:cs typeface="Times New Roman"/>
              </a:rPr>
              <a:t>the  dynamics of a </a:t>
            </a:r>
            <a:r>
              <a:rPr sz="2700" spc="-5" dirty="0">
                <a:latin typeface="Times New Roman"/>
                <a:cs typeface="Times New Roman"/>
              </a:rPr>
              <a:t>fast </a:t>
            </a:r>
            <a:r>
              <a:rPr sz="2700" dirty="0">
                <a:latin typeface="Times New Roman"/>
                <a:cs typeface="Times New Roman"/>
              </a:rPr>
              <a:t>changing </a:t>
            </a:r>
            <a:r>
              <a:rPr sz="2700" spc="-5" dirty="0">
                <a:latin typeface="Times New Roman"/>
                <a:cs typeface="Times New Roman"/>
              </a:rPr>
              <a:t>market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scenario.</a:t>
            </a:r>
            <a:endParaRPr sz="2700">
              <a:latin typeface="Times New Roman"/>
              <a:cs typeface="Times New Roman"/>
            </a:endParaRPr>
          </a:p>
          <a:p>
            <a:pPr marL="355600" marR="5715" indent="-343535" algn="just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441325" algn="l"/>
              </a:tabLst>
            </a:pPr>
            <a:r>
              <a:rPr dirty="0"/>
              <a:t>	</a:t>
            </a:r>
            <a:r>
              <a:rPr sz="2700" dirty="0">
                <a:latin typeface="Times New Roman"/>
                <a:cs typeface="Times New Roman"/>
              </a:rPr>
              <a:t>It is </a:t>
            </a:r>
            <a:r>
              <a:rPr sz="2700" spc="-5" dirty="0">
                <a:latin typeface="Times New Roman"/>
                <a:cs typeface="Times New Roman"/>
              </a:rPr>
              <a:t>also </a:t>
            </a:r>
            <a:r>
              <a:rPr sz="2700" dirty="0">
                <a:latin typeface="Times New Roman"/>
                <a:cs typeface="Times New Roman"/>
              </a:rPr>
              <a:t>viewed </a:t>
            </a:r>
            <a:r>
              <a:rPr sz="2700" spc="-5" dirty="0">
                <a:latin typeface="Times New Roman"/>
                <a:cs typeface="Times New Roman"/>
              </a:rPr>
              <a:t>as </a:t>
            </a:r>
            <a:r>
              <a:rPr sz="2700" spc="-10" dirty="0">
                <a:latin typeface="Times New Roman"/>
                <a:cs typeface="Times New Roman"/>
              </a:rPr>
              <a:t>an </a:t>
            </a:r>
            <a:r>
              <a:rPr sz="2700" spc="-5" dirty="0">
                <a:latin typeface="Times New Roman"/>
                <a:cs typeface="Times New Roman"/>
              </a:rPr>
              <a:t>instrument </a:t>
            </a:r>
            <a:r>
              <a:rPr sz="2700" dirty="0">
                <a:latin typeface="Times New Roman"/>
                <a:cs typeface="Times New Roman"/>
              </a:rPr>
              <a:t>of cost </a:t>
            </a:r>
            <a:r>
              <a:rPr sz="2700" spc="-5" dirty="0">
                <a:latin typeface="Times New Roman"/>
                <a:cs typeface="Times New Roman"/>
              </a:rPr>
              <a:t>reduction and  </a:t>
            </a:r>
            <a:r>
              <a:rPr sz="2700" spc="-10" dirty="0">
                <a:latin typeface="Times New Roman"/>
                <a:cs typeface="Times New Roman"/>
              </a:rPr>
              <a:t>effective </a:t>
            </a:r>
            <a:r>
              <a:rPr sz="2700" spc="-5" dirty="0">
                <a:latin typeface="Times New Roman"/>
                <a:cs typeface="Times New Roman"/>
              </a:rPr>
              <a:t>communication </a:t>
            </a:r>
            <a:r>
              <a:rPr sz="2700" dirty="0">
                <a:latin typeface="Times New Roman"/>
                <a:cs typeface="Times New Roman"/>
              </a:rPr>
              <a:t>with people and </a:t>
            </a:r>
            <a:r>
              <a:rPr sz="2700" spc="-5" dirty="0">
                <a:latin typeface="Times New Roman"/>
                <a:cs typeface="Times New Roman"/>
              </a:rPr>
              <a:t>institutions  </a:t>
            </a:r>
            <a:r>
              <a:rPr sz="2700" dirty="0">
                <a:latin typeface="Times New Roman"/>
                <a:cs typeface="Times New Roman"/>
              </a:rPr>
              <a:t>associated with the banking</a:t>
            </a:r>
            <a:r>
              <a:rPr sz="2700" spc="-7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business.</a:t>
            </a:r>
            <a:endParaRPr sz="27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z="2700" spc="-5" dirty="0">
                <a:latin typeface="Times New Roman"/>
                <a:cs typeface="Times New Roman"/>
              </a:rPr>
              <a:t>Information </a:t>
            </a:r>
            <a:r>
              <a:rPr sz="2700" spc="-20" dirty="0">
                <a:latin typeface="Times New Roman"/>
                <a:cs typeface="Times New Roman"/>
              </a:rPr>
              <a:t>Technology </a:t>
            </a:r>
            <a:r>
              <a:rPr sz="2700" spc="-5" dirty="0">
                <a:latin typeface="Times New Roman"/>
                <a:cs typeface="Times New Roman"/>
              </a:rPr>
              <a:t>enables sophisticated </a:t>
            </a:r>
            <a:r>
              <a:rPr sz="2700" dirty="0">
                <a:latin typeface="Times New Roman"/>
                <a:cs typeface="Times New Roman"/>
              </a:rPr>
              <a:t>product  </a:t>
            </a:r>
            <a:r>
              <a:rPr sz="2700" spc="-5" dirty="0">
                <a:latin typeface="Times New Roman"/>
                <a:cs typeface="Times New Roman"/>
              </a:rPr>
              <a:t>development, better market infrastructure,  implementation </a:t>
            </a:r>
            <a:r>
              <a:rPr sz="2700" dirty="0">
                <a:latin typeface="Times New Roman"/>
                <a:cs typeface="Times New Roman"/>
              </a:rPr>
              <a:t>of reliable </a:t>
            </a:r>
            <a:r>
              <a:rPr sz="2700" spc="-5" dirty="0">
                <a:latin typeface="Times New Roman"/>
                <a:cs typeface="Times New Roman"/>
              </a:rPr>
              <a:t>techniques </a:t>
            </a:r>
            <a:r>
              <a:rPr sz="2700" spc="-10" dirty="0">
                <a:latin typeface="Times New Roman"/>
                <a:cs typeface="Times New Roman"/>
              </a:rPr>
              <a:t>for </a:t>
            </a:r>
            <a:r>
              <a:rPr sz="2700" dirty="0">
                <a:latin typeface="Times New Roman"/>
                <a:cs typeface="Times New Roman"/>
              </a:rPr>
              <a:t>control of  </a:t>
            </a:r>
            <a:r>
              <a:rPr sz="2700" spc="-5" dirty="0">
                <a:latin typeface="Times New Roman"/>
                <a:cs typeface="Times New Roman"/>
              </a:rPr>
              <a:t>risks </a:t>
            </a:r>
            <a:r>
              <a:rPr sz="2700" dirty="0">
                <a:latin typeface="Times New Roman"/>
                <a:cs typeface="Times New Roman"/>
              </a:rPr>
              <a:t>and helps the </a:t>
            </a:r>
            <a:r>
              <a:rPr sz="2700" spc="-5" dirty="0">
                <a:latin typeface="Times New Roman"/>
                <a:cs typeface="Times New Roman"/>
              </a:rPr>
              <a:t>financial intermediaries </a:t>
            </a:r>
            <a:r>
              <a:rPr sz="2700" dirty="0">
                <a:latin typeface="Times New Roman"/>
                <a:cs typeface="Times New Roman"/>
              </a:rPr>
              <a:t>to </a:t>
            </a:r>
            <a:r>
              <a:rPr sz="2700" spc="-5" dirty="0">
                <a:latin typeface="Times New Roman"/>
                <a:cs typeface="Times New Roman"/>
              </a:rPr>
              <a:t>reach  </a:t>
            </a:r>
            <a:r>
              <a:rPr sz="2700" dirty="0">
                <a:latin typeface="Times New Roman"/>
                <a:cs typeface="Times New Roman"/>
              </a:rPr>
              <a:t>geographically distant and diversified</a:t>
            </a:r>
            <a:r>
              <a:rPr sz="2700" spc="-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markets.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5941" y="89103"/>
            <a:ext cx="24511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Times New Roman"/>
                <a:cs typeface="Times New Roman"/>
              </a:rPr>
              <a:t>E-Banking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10157"/>
            <a:ext cx="8074025" cy="4611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715" indent="-34353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Many banks have modernized </a:t>
            </a:r>
            <a:r>
              <a:rPr sz="3200" spc="-10" dirty="0">
                <a:latin typeface="Times New Roman"/>
                <a:cs typeface="Times New Roman"/>
              </a:rPr>
              <a:t>their </a:t>
            </a:r>
            <a:r>
              <a:rPr sz="3200" dirty="0">
                <a:latin typeface="Times New Roman"/>
                <a:cs typeface="Times New Roman"/>
              </a:rPr>
              <a:t>services  with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facilities </a:t>
            </a:r>
            <a:r>
              <a:rPr sz="3200" spc="-5" dirty="0">
                <a:latin typeface="Times New Roman"/>
                <a:cs typeface="Times New Roman"/>
              </a:rPr>
              <a:t>of computer and </a:t>
            </a:r>
            <a:r>
              <a:rPr sz="3200" dirty="0">
                <a:latin typeface="Times New Roman"/>
                <a:cs typeface="Times New Roman"/>
              </a:rPr>
              <a:t>electronic  equipments.</a:t>
            </a:r>
            <a:endParaRPr sz="3200">
              <a:latin typeface="Times New Roman"/>
              <a:cs typeface="Times New Roman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The electronics </a:t>
            </a:r>
            <a:r>
              <a:rPr sz="3200" spc="-5" dirty="0">
                <a:latin typeface="Times New Roman"/>
                <a:cs typeface="Times New Roman"/>
              </a:rPr>
              <a:t>revolution </a:t>
            </a:r>
            <a:r>
              <a:rPr sz="3200" dirty="0">
                <a:latin typeface="Times New Roman"/>
                <a:cs typeface="Times New Roman"/>
              </a:rPr>
              <a:t>has made </a:t>
            </a:r>
            <a:r>
              <a:rPr sz="3200" spc="-5" dirty="0">
                <a:latin typeface="Times New Roman"/>
                <a:cs typeface="Times New Roman"/>
              </a:rPr>
              <a:t>it </a:t>
            </a:r>
            <a:r>
              <a:rPr sz="3200" dirty="0">
                <a:latin typeface="Times New Roman"/>
                <a:cs typeface="Times New Roman"/>
              </a:rPr>
              <a:t>possible  to </a:t>
            </a:r>
            <a:r>
              <a:rPr sz="3200" spc="-5" dirty="0">
                <a:latin typeface="Times New Roman"/>
                <a:cs typeface="Times New Roman"/>
              </a:rPr>
              <a:t>provide </a:t>
            </a:r>
            <a:r>
              <a:rPr sz="3200" dirty="0">
                <a:latin typeface="Times New Roman"/>
                <a:cs typeface="Times New Roman"/>
              </a:rPr>
              <a:t>ease and flexibility </a:t>
            </a:r>
            <a:r>
              <a:rPr sz="3200" spc="-10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banking  operations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the benefit of the</a:t>
            </a:r>
            <a:r>
              <a:rPr sz="3200" spc="-85" dirty="0">
                <a:latin typeface="Times New Roman"/>
                <a:cs typeface="Times New Roman"/>
              </a:rPr>
              <a:t> </a:t>
            </a:r>
            <a:r>
              <a:rPr sz="3200" spc="-20" dirty="0">
                <a:latin typeface="Times New Roman"/>
                <a:cs typeface="Times New Roman"/>
              </a:rPr>
              <a:t>customer.</a:t>
            </a:r>
            <a:endParaRPr sz="3200">
              <a:latin typeface="Times New Roman"/>
              <a:cs typeface="Times New Roman"/>
            </a:endParaRPr>
          </a:p>
          <a:p>
            <a:pPr marL="355600" marR="6350" indent="-34353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The e-banking has made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customer </a:t>
            </a:r>
            <a:r>
              <a:rPr sz="3200" spc="-5" dirty="0">
                <a:latin typeface="Times New Roman"/>
                <a:cs typeface="Times New Roman"/>
              </a:rPr>
              <a:t>say  good-bye </a:t>
            </a:r>
            <a:r>
              <a:rPr sz="3200" dirty="0">
                <a:latin typeface="Times New Roman"/>
                <a:cs typeface="Times New Roman"/>
              </a:rPr>
              <a:t>to </a:t>
            </a:r>
            <a:r>
              <a:rPr sz="3200" spc="-5" dirty="0">
                <a:latin typeface="Times New Roman"/>
                <a:cs typeface="Times New Roman"/>
              </a:rPr>
              <a:t>huge </a:t>
            </a:r>
            <a:r>
              <a:rPr sz="3200" dirty="0">
                <a:latin typeface="Times New Roman"/>
                <a:cs typeface="Times New Roman"/>
              </a:rPr>
              <a:t>account registers and </a:t>
            </a:r>
            <a:r>
              <a:rPr sz="3200" spc="-15" dirty="0">
                <a:latin typeface="Times New Roman"/>
                <a:cs typeface="Times New Roman"/>
              </a:rPr>
              <a:t>large  </a:t>
            </a:r>
            <a:r>
              <a:rPr sz="3200" spc="5" dirty="0">
                <a:latin typeface="Times New Roman"/>
                <a:cs typeface="Times New Roman"/>
              </a:rPr>
              <a:t>paper bank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accounts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1789"/>
            <a:ext cx="8072755" cy="578167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355600" marR="5080" indent="-343535">
              <a:lnSpc>
                <a:spcPts val="3460"/>
              </a:lnSpc>
              <a:spcBef>
                <a:spcPts val="535"/>
              </a:spcBef>
              <a:buFont typeface="Arial"/>
              <a:buChar char="•"/>
              <a:tabLst>
                <a:tab pos="355600" algn="l"/>
                <a:tab pos="356235" algn="l"/>
                <a:tab pos="1212215" algn="l"/>
                <a:tab pos="2803525" algn="l"/>
                <a:tab pos="4021454" algn="l"/>
                <a:tab pos="4946650" algn="l"/>
                <a:tab pos="5758815" algn="l"/>
                <a:tab pos="6322695" algn="l"/>
                <a:tab pos="7271384" algn="l"/>
              </a:tabLst>
            </a:pPr>
            <a:r>
              <a:rPr sz="3200" dirty="0">
                <a:latin typeface="Times New Roman"/>
                <a:cs typeface="Times New Roman"/>
              </a:rPr>
              <a:t>The	</a:t>
            </a:r>
            <a:r>
              <a:rPr sz="3200" spc="5" dirty="0">
                <a:latin typeface="Times New Roman"/>
                <a:cs typeface="Times New Roman"/>
              </a:rPr>
              <a:t>e</a:t>
            </a:r>
            <a:r>
              <a:rPr sz="3200" spc="-15" dirty="0">
                <a:latin typeface="Times New Roman"/>
                <a:cs typeface="Times New Roman"/>
              </a:rPr>
              <a:t>-</a:t>
            </a:r>
            <a:r>
              <a:rPr sz="3200" dirty="0">
                <a:latin typeface="Times New Roman"/>
                <a:cs typeface="Times New Roman"/>
              </a:rPr>
              <a:t>ban</a:t>
            </a:r>
            <a:r>
              <a:rPr sz="3200" spc="5" dirty="0">
                <a:latin typeface="Times New Roman"/>
                <a:cs typeface="Times New Roman"/>
              </a:rPr>
              <a:t>k</a:t>
            </a:r>
            <a:r>
              <a:rPr sz="3200" spc="-10" dirty="0">
                <a:latin typeface="Times New Roman"/>
                <a:cs typeface="Times New Roman"/>
              </a:rPr>
              <a:t>s</a:t>
            </a:r>
            <a:r>
              <a:rPr sz="3200" dirty="0">
                <a:latin typeface="Times New Roman"/>
                <a:cs typeface="Times New Roman"/>
              </a:rPr>
              <a:t>,	which	may	c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ll	</a:t>
            </a:r>
            <a:r>
              <a:rPr sz="3200" spc="5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s	easy	</a:t>
            </a:r>
            <a:r>
              <a:rPr sz="3200" spc="-10" dirty="0">
                <a:latin typeface="Times New Roman"/>
                <a:cs typeface="Times New Roman"/>
              </a:rPr>
              <a:t>bank  offers </a:t>
            </a:r>
            <a:r>
              <a:rPr sz="3200" dirty="0">
                <a:latin typeface="Times New Roman"/>
                <a:cs typeface="Times New Roman"/>
              </a:rPr>
              <a:t>the following services </a:t>
            </a:r>
            <a:r>
              <a:rPr sz="3200" spc="-5" dirty="0">
                <a:latin typeface="Times New Roman"/>
                <a:cs typeface="Times New Roman"/>
              </a:rPr>
              <a:t>to its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customers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Credit Cards – Debit</a:t>
            </a:r>
            <a:r>
              <a:rPr sz="3200" spc="-6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Cards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120" dirty="0">
                <a:latin typeface="Times New Roman"/>
                <a:cs typeface="Times New Roman"/>
              </a:rPr>
              <a:t>ATM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E-Cheques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EFT (Electronic Funds</a:t>
            </a:r>
            <a:r>
              <a:rPr sz="3200" spc="-185" dirty="0">
                <a:latin typeface="Times New Roman"/>
                <a:cs typeface="Times New Roman"/>
              </a:rPr>
              <a:t> </a:t>
            </a:r>
            <a:r>
              <a:rPr sz="3200" spc="-10" dirty="0">
                <a:latin typeface="Times New Roman"/>
                <a:cs typeface="Times New Roman"/>
              </a:rPr>
              <a:t>Transfer)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75" dirty="0">
                <a:latin typeface="Times New Roman"/>
                <a:cs typeface="Times New Roman"/>
              </a:rPr>
              <a:t>D-MAT</a:t>
            </a:r>
            <a:r>
              <a:rPr sz="3200" spc="-24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Accounts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4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Mobile</a:t>
            </a:r>
            <a:r>
              <a:rPr sz="3200" spc="-2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Banking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spc="-25" dirty="0">
                <a:latin typeface="Times New Roman"/>
                <a:cs typeface="Times New Roman"/>
              </a:rPr>
              <a:t>Telephone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Banking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Internet</a:t>
            </a:r>
            <a:r>
              <a:rPr sz="3200" spc="-3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Banking</a:t>
            </a: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EDI (Electronic Data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Interchange)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4194" y="19557"/>
            <a:ext cx="45135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Benefits </a:t>
            </a:r>
            <a:r>
              <a:rPr b="0" dirty="0">
                <a:latin typeface="Times New Roman"/>
                <a:cs typeface="Times New Roman"/>
              </a:rPr>
              <a:t>of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E-banking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780643"/>
            <a:ext cx="7616825" cy="557403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09"/>
              </a:spcBef>
            </a:pPr>
            <a:r>
              <a:rPr sz="2600" b="1" spc="-120" dirty="0">
                <a:latin typeface="Times New Roman"/>
                <a:cs typeface="Times New Roman"/>
              </a:rPr>
              <a:t>To </a:t>
            </a:r>
            <a:r>
              <a:rPr sz="2600" b="1" dirty="0">
                <a:latin typeface="Times New Roman"/>
                <a:cs typeface="Times New Roman"/>
              </a:rPr>
              <a:t>the</a:t>
            </a:r>
            <a:r>
              <a:rPr sz="2600" b="1" spc="10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Customer</a:t>
            </a:r>
            <a:endParaRPr sz="2600">
              <a:latin typeface="Times New Roman"/>
              <a:cs typeface="Times New Roman"/>
            </a:endParaRPr>
          </a:p>
          <a:p>
            <a:pPr marL="299085" marR="5080" indent="-287020" algn="just">
              <a:lnSpc>
                <a:spcPct val="90000"/>
              </a:lnSpc>
              <a:spcBef>
                <a:spcPts val="625"/>
              </a:spcBef>
              <a:buFont typeface="Arial"/>
              <a:buChar char="•"/>
              <a:tabLst>
                <a:tab pos="299720" algn="l"/>
              </a:tabLst>
            </a:pPr>
            <a:r>
              <a:rPr sz="2600" spc="-5" dirty="0">
                <a:latin typeface="Times New Roman"/>
                <a:cs typeface="Times New Roman"/>
              </a:rPr>
              <a:t>Anywhere Banking no matter wherever the customer </a:t>
            </a:r>
            <a:r>
              <a:rPr sz="2600" spc="5" dirty="0">
                <a:latin typeface="Times New Roman"/>
                <a:cs typeface="Times New Roman"/>
              </a:rPr>
              <a:t>is  </a:t>
            </a:r>
            <a:r>
              <a:rPr sz="2600" dirty="0">
                <a:latin typeface="Times New Roman"/>
                <a:cs typeface="Times New Roman"/>
              </a:rPr>
              <a:t>in the world. </a:t>
            </a:r>
            <a:r>
              <a:rPr sz="2600" spc="-5" dirty="0">
                <a:latin typeface="Times New Roman"/>
                <a:cs typeface="Times New Roman"/>
              </a:rPr>
              <a:t>Balance </a:t>
            </a:r>
            <a:r>
              <a:rPr sz="2600" spc="-20" dirty="0">
                <a:latin typeface="Times New Roman"/>
                <a:cs typeface="Times New Roman"/>
              </a:rPr>
              <a:t>enquiry, </a:t>
            </a:r>
            <a:r>
              <a:rPr sz="2600" spc="-5" dirty="0">
                <a:latin typeface="Times New Roman"/>
                <a:cs typeface="Times New Roman"/>
              </a:rPr>
              <a:t>request </a:t>
            </a:r>
            <a:r>
              <a:rPr sz="2600" dirty="0">
                <a:latin typeface="Times New Roman"/>
                <a:cs typeface="Times New Roman"/>
              </a:rPr>
              <a:t>for </a:t>
            </a:r>
            <a:r>
              <a:rPr sz="2600" spc="-5" dirty="0">
                <a:latin typeface="Times New Roman"/>
                <a:cs typeface="Times New Roman"/>
              </a:rPr>
              <a:t>services,  </a:t>
            </a:r>
            <a:r>
              <a:rPr sz="2600" dirty="0">
                <a:latin typeface="Times New Roman"/>
                <a:cs typeface="Times New Roman"/>
              </a:rPr>
              <a:t>issuing instructions </a:t>
            </a:r>
            <a:r>
              <a:rPr sz="2600" spc="-5" dirty="0">
                <a:latin typeface="Times New Roman"/>
                <a:cs typeface="Times New Roman"/>
              </a:rPr>
              <a:t>etc., </a:t>
            </a:r>
            <a:r>
              <a:rPr sz="2600" dirty="0">
                <a:latin typeface="Times New Roman"/>
                <a:cs typeface="Times New Roman"/>
              </a:rPr>
              <a:t>from anywhere </a:t>
            </a:r>
            <a:r>
              <a:rPr sz="2600" spc="-5" dirty="0">
                <a:latin typeface="Times New Roman"/>
                <a:cs typeface="Times New Roman"/>
              </a:rPr>
              <a:t>in </a:t>
            </a:r>
            <a:r>
              <a:rPr sz="2600" dirty="0">
                <a:latin typeface="Times New Roman"/>
                <a:cs typeface="Times New Roman"/>
              </a:rPr>
              <a:t>the world </a:t>
            </a:r>
            <a:r>
              <a:rPr sz="2600" spc="-20" dirty="0">
                <a:latin typeface="Times New Roman"/>
                <a:cs typeface="Times New Roman"/>
              </a:rPr>
              <a:t>is  </a:t>
            </a:r>
            <a:r>
              <a:rPr sz="2600" dirty="0">
                <a:latin typeface="Times New Roman"/>
                <a:cs typeface="Times New Roman"/>
              </a:rPr>
              <a:t>possible.</a:t>
            </a:r>
            <a:endParaRPr sz="2600">
              <a:latin typeface="Times New Roman"/>
              <a:cs typeface="Times New Roman"/>
            </a:endParaRPr>
          </a:p>
          <a:p>
            <a:pPr marL="299085" marR="6350" indent="-287020">
              <a:lnSpc>
                <a:spcPts val="2810"/>
              </a:lnSpc>
              <a:spcBef>
                <a:spcPts val="66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600" spc="-5" dirty="0">
                <a:latin typeface="Times New Roman"/>
                <a:cs typeface="Times New Roman"/>
              </a:rPr>
              <a:t>Anytime </a:t>
            </a:r>
            <a:r>
              <a:rPr sz="2600" dirty="0">
                <a:latin typeface="Times New Roman"/>
                <a:cs typeface="Times New Roman"/>
              </a:rPr>
              <a:t>Banking – Managing funds </a:t>
            </a:r>
            <a:r>
              <a:rPr sz="2600" spc="-5" dirty="0">
                <a:latin typeface="Times New Roman"/>
                <a:cs typeface="Times New Roman"/>
              </a:rPr>
              <a:t>in real </a:t>
            </a:r>
            <a:r>
              <a:rPr sz="2600" dirty="0">
                <a:latin typeface="Times New Roman"/>
                <a:cs typeface="Times New Roman"/>
              </a:rPr>
              <a:t>time and  </a:t>
            </a:r>
            <a:r>
              <a:rPr sz="2600" spc="-5" dirty="0">
                <a:latin typeface="Times New Roman"/>
                <a:cs typeface="Times New Roman"/>
              </a:rPr>
              <a:t>most </a:t>
            </a:r>
            <a:r>
              <a:rPr sz="2600" spc="-15" dirty="0">
                <a:latin typeface="Times New Roman"/>
                <a:cs typeface="Times New Roman"/>
              </a:rPr>
              <a:t>importantly, </a:t>
            </a:r>
            <a:r>
              <a:rPr sz="2600" dirty="0">
                <a:latin typeface="Times New Roman"/>
                <a:cs typeface="Times New Roman"/>
              </a:rPr>
              <a:t>24 hours a </a:t>
            </a:r>
            <a:r>
              <a:rPr sz="2600" spc="-40" dirty="0">
                <a:latin typeface="Times New Roman"/>
                <a:cs typeface="Times New Roman"/>
              </a:rPr>
              <a:t>day, </a:t>
            </a:r>
            <a:r>
              <a:rPr sz="2600" dirty="0">
                <a:latin typeface="Times New Roman"/>
                <a:cs typeface="Times New Roman"/>
              </a:rPr>
              <a:t>7days a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week.</a:t>
            </a:r>
            <a:endParaRPr sz="2600">
              <a:latin typeface="Times New Roman"/>
              <a:cs typeface="Times New Roman"/>
            </a:endParaRPr>
          </a:p>
          <a:p>
            <a:pPr marL="299085" marR="5715" indent="-287020">
              <a:lnSpc>
                <a:spcPts val="2810"/>
              </a:lnSpc>
              <a:spcBef>
                <a:spcPts val="620"/>
              </a:spcBef>
              <a:buFont typeface="Arial"/>
              <a:buChar char="•"/>
              <a:tabLst>
                <a:tab pos="299085" algn="l"/>
                <a:tab pos="299720" algn="l"/>
                <a:tab pos="2277110" algn="l"/>
                <a:tab pos="3044190" algn="l"/>
                <a:tab pos="3573145" algn="l"/>
                <a:tab pos="3973829" algn="l"/>
                <a:tab pos="5769610" algn="l"/>
              </a:tabLst>
            </a:pPr>
            <a:r>
              <a:rPr sz="2600" dirty="0">
                <a:latin typeface="Times New Roman"/>
                <a:cs typeface="Times New Roman"/>
              </a:rPr>
              <a:t>Con</a:t>
            </a:r>
            <a:r>
              <a:rPr sz="2600" spc="5" dirty="0">
                <a:latin typeface="Times New Roman"/>
                <a:cs typeface="Times New Roman"/>
              </a:rPr>
              <a:t>v</a:t>
            </a:r>
            <a:r>
              <a:rPr sz="2600" spc="-20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nie</a:t>
            </a:r>
            <a:r>
              <a:rPr sz="2600" spc="-10" dirty="0">
                <a:latin typeface="Times New Roman"/>
                <a:cs typeface="Times New Roman"/>
              </a:rPr>
              <a:t>n</a:t>
            </a:r>
            <a:r>
              <a:rPr sz="2600" dirty="0">
                <a:latin typeface="Times New Roman"/>
                <a:cs typeface="Times New Roman"/>
              </a:rPr>
              <a:t>ce	</a:t>
            </a:r>
            <a:r>
              <a:rPr sz="2600" spc="-5" dirty="0">
                <a:latin typeface="Times New Roman"/>
                <a:cs typeface="Times New Roman"/>
              </a:rPr>
              <a:t>act</a:t>
            </a:r>
            <a:r>
              <a:rPr sz="2600" dirty="0">
                <a:latin typeface="Times New Roman"/>
                <a:cs typeface="Times New Roman"/>
              </a:rPr>
              <a:t>s	</a:t>
            </a:r>
            <a:r>
              <a:rPr sz="2600" spc="-5" dirty="0">
                <a:latin typeface="Times New Roman"/>
                <a:cs typeface="Times New Roman"/>
              </a:rPr>
              <a:t>a</a:t>
            </a:r>
            <a:r>
              <a:rPr sz="2600" dirty="0">
                <a:latin typeface="Times New Roman"/>
                <a:cs typeface="Times New Roman"/>
              </a:rPr>
              <a:t>s	a	tr</a:t>
            </a:r>
            <a:r>
              <a:rPr sz="2600" spc="-15" dirty="0">
                <a:latin typeface="Times New Roman"/>
                <a:cs typeface="Times New Roman"/>
              </a:rPr>
              <a:t>em</a:t>
            </a:r>
            <a:r>
              <a:rPr sz="2600" spc="5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ndous	psy</a:t>
            </a:r>
            <a:r>
              <a:rPr sz="2600" spc="-15" dirty="0">
                <a:latin typeface="Times New Roman"/>
                <a:cs typeface="Times New Roman"/>
              </a:rPr>
              <a:t>c</a:t>
            </a:r>
            <a:r>
              <a:rPr sz="2600" dirty="0">
                <a:latin typeface="Times New Roman"/>
                <a:cs typeface="Times New Roman"/>
              </a:rPr>
              <a:t>holo</a:t>
            </a:r>
            <a:r>
              <a:rPr sz="2600" spc="5" dirty="0">
                <a:latin typeface="Times New Roman"/>
                <a:cs typeface="Times New Roman"/>
              </a:rPr>
              <a:t>g</a:t>
            </a:r>
            <a:r>
              <a:rPr sz="2600" dirty="0">
                <a:latin typeface="Times New Roman"/>
                <a:cs typeface="Times New Roman"/>
              </a:rPr>
              <a:t>i</a:t>
            </a:r>
            <a:r>
              <a:rPr sz="2600" spc="-10" dirty="0">
                <a:latin typeface="Times New Roman"/>
                <a:cs typeface="Times New Roman"/>
              </a:rPr>
              <a:t>c</a:t>
            </a:r>
            <a:r>
              <a:rPr sz="2600" spc="-20" dirty="0">
                <a:latin typeface="Times New Roman"/>
                <a:cs typeface="Times New Roman"/>
              </a:rPr>
              <a:t>a</a:t>
            </a:r>
            <a:r>
              <a:rPr sz="2600" dirty="0">
                <a:latin typeface="Times New Roman"/>
                <a:cs typeface="Times New Roman"/>
              </a:rPr>
              <a:t>l  benefit </a:t>
            </a:r>
            <a:r>
              <a:rPr sz="2600" spc="-5" dirty="0">
                <a:latin typeface="Times New Roman"/>
                <a:cs typeface="Times New Roman"/>
              </a:rPr>
              <a:t>all </a:t>
            </a:r>
            <a:r>
              <a:rPr sz="2600" dirty="0">
                <a:latin typeface="Times New Roman"/>
                <a:cs typeface="Times New Roman"/>
              </a:rPr>
              <a:t>the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time.</a:t>
            </a:r>
            <a:endParaRPr sz="2600">
              <a:latin typeface="Times New Roman"/>
              <a:cs typeface="Times New Roman"/>
            </a:endParaRPr>
          </a:p>
          <a:p>
            <a:pPr marL="299085" marR="5080" indent="-287020">
              <a:lnSpc>
                <a:spcPts val="2810"/>
              </a:lnSpc>
              <a:spcBef>
                <a:spcPts val="62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600" dirty="0">
                <a:latin typeface="Times New Roman"/>
                <a:cs typeface="Times New Roman"/>
              </a:rPr>
              <a:t>Brings </a:t>
            </a:r>
            <a:r>
              <a:rPr sz="2600" spc="-5" dirty="0">
                <a:latin typeface="Times New Roman"/>
                <a:cs typeface="Times New Roman"/>
              </a:rPr>
              <a:t>down “Cost </a:t>
            </a:r>
            <a:r>
              <a:rPr sz="2600" dirty="0">
                <a:latin typeface="Times New Roman"/>
                <a:cs typeface="Times New Roman"/>
              </a:rPr>
              <a:t>of Banking” </a:t>
            </a:r>
            <a:r>
              <a:rPr sz="2600" spc="-10" dirty="0">
                <a:latin typeface="Times New Roman"/>
                <a:cs typeface="Times New Roman"/>
              </a:rPr>
              <a:t>to </a:t>
            </a:r>
            <a:r>
              <a:rPr sz="2600" dirty="0">
                <a:latin typeface="Times New Roman"/>
                <a:cs typeface="Times New Roman"/>
              </a:rPr>
              <a:t>the </a:t>
            </a:r>
            <a:r>
              <a:rPr sz="2600" spc="-5" dirty="0">
                <a:latin typeface="Times New Roman"/>
                <a:cs typeface="Times New Roman"/>
              </a:rPr>
              <a:t>customer </a:t>
            </a:r>
            <a:r>
              <a:rPr sz="2600" dirty="0">
                <a:latin typeface="Times New Roman"/>
                <a:cs typeface="Times New Roman"/>
              </a:rPr>
              <a:t>over a  period a period of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time.</a:t>
            </a:r>
            <a:endParaRPr sz="26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spcBef>
                <a:spcPts val="27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600" dirty="0">
                <a:latin typeface="Times New Roman"/>
                <a:cs typeface="Times New Roman"/>
              </a:rPr>
              <a:t>Cash withdrawal from any branch /</a:t>
            </a:r>
            <a:r>
              <a:rPr sz="2600" spc="-229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ATM</a:t>
            </a:r>
            <a:endParaRPr sz="2600">
              <a:latin typeface="Times New Roman"/>
              <a:cs typeface="Times New Roman"/>
            </a:endParaRPr>
          </a:p>
          <a:p>
            <a:pPr marL="299085" marR="6985" indent="-287020">
              <a:lnSpc>
                <a:spcPts val="2810"/>
              </a:lnSpc>
              <a:spcBef>
                <a:spcPts val="665"/>
              </a:spcBef>
              <a:buFont typeface="Arial"/>
              <a:buChar char="•"/>
              <a:tabLst>
                <a:tab pos="299085" algn="l"/>
                <a:tab pos="299720" algn="l"/>
                <a:tab pos="1519555" algn="l"/>
                <a:tab pos="2903855" algn="l"/>
                <a:tab pos="3390265" algn="l"/>
                <a:tab pos="4391660" algn="l"/>
                <a:tab pos="5079365" algn="l"/>
                <a:tab pos="6353175" algn="l"/>
              </a:tabLst>
            </a:pPr>
            <a:r>
              <a:rPr sz="2600" dirty="0">
                <a:latin typeface="Times New Roman"/>
                <a:cs typeface="Times New Roman"/>
              </a:rPr>
              <a:t>O</a:t>
            </a:r>
            <a:r>
              <a:rPr sz="2600" spc="-10" dirty="0">
                <a:latin typeface="Times New Roman"/>
                <a:cs typeface="Times New Roman"/>
              </a:rPr>
              <a:t>n</a:t>
            </a:r>
            <a:r>
              <a:rPr sz="2600" spc="-5" dirty="0">
                <a:latin typeface="Times New Roman"/>
                <a:cs typeface="Times New Roman"/>
              </a:rPr>
              <a:t>-</a:t>
            </a:r>
            <a:r>
              <a:rPr sz="2600" dirty="0">
                <a:latin typeface="Times New Roman"/>
                <a:cs typeface="Times New Roman"/>
              </a:rPr>
              <a:t>l</a:t>
            </a:r>
            <a:r>
              <a:rPr sz="2600" spc="-10" dirty="0">
                <a:latin typeface="Times New Roman"/>
                <a:cs typeface="Times New Roman"/>
              </a:rPr>
              <a:t>i</a:t>
            </a:r>
            <a:r>
              <a:rPr sz="2600" dirty="0">
                <a:latin typeface="Times New Roman"/>
                <a:cs typeface="Times New Roman"/>
              </a:rPr>
              <a:t>ne	pu</a:t>
            </a:r>
            <a:r>
              <a:rPr sz="2600" spc="-10" dirty="0">
                <a:latin typeface="Times New Roman"/>
                <a:cs typeface="Times New Roman"/>
              </a:rPr>
              <a:t>r</a:t>
            </a:r>
            <a:r>
              <a:rPr sz="2600" dirty="0">
                <a:latin typeface="Times New Roman"/>
                <a:cs typeface="Times New Roman"/>
              </a:rPr>
              <a:t>chase	</a:t>
            </a:r>
            <a:r>
              <a:rPr sz="2600" spc="5" dirty="0">
                <a:latin typeface="Times New Roman"/>
                <a:cs typeface="Times New Roman"/>
              </a:rPr>
              <a:t>o</a:t>
            </a:r>
            <a:r>
              <a:rPr sz="2600" dirty="0">
                <a:latin typeface="Times New Roman"/>
                <a:cs typeface="Times New Roman"/>
              </a:rPr>
              <a:t>f	goods	a</a:t>
            </a:r>
            <a:r>
              <a:rPr sz="2600" spc="-15" dirty="0">
                <a:latin typeface="Times New Roman"/>
                <a:cs typeface="Times New Roman"/>
              </a:rPr>
              <a:t>n</a:t>
            </a:r>
            <a:r>
              <a:rPr sz="2600" dirty="0">
                <a:latin typeface="Times New Roman"/>
                <a:cs typeface="Times New Roman"/>
              </a:rPr>
              <a:t>d	s</a:t>
            </a:r>
            <a:r>
              <a:rPr sz="2600" spc="-15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rvic</a:t>
            </a:r>
            <a:r>
              <a:rPr sz="2600" spc="-15" dirty="0">
                <a:latin typeface="Times New Roman"/>
                <a:cs typeface="Times New Roman"/>
              </a:rPr>
              <a:t>e</a:t>
            </a:r>
            <a:r>
              <a:rPr sz="2600" dirty="0">
                <a:latin typeface="Times New Roman"/>
                <a:cs typeface="Times New Roman"/>
              </a:rPr>
              <a:t>s	includ</a:t>
            </a:r>
            <a:r>
              <a:rPr sz="2600" spc="-15" dirty="0">
                <a:latin typeface="Times New Roman"/>
                <a:cs typeface="Times New Roman"/>
              </a:rPr>
              <a:t>i</a:t>
            </a:r>
            <a:r>
              <a:rPr sz="2600" dirty="0">
                <a:latin typeface="Times New Roman"/>
                <a:cs typeface="Times New Roman"/>
              </a:rPr>
              <a:t>ng  online payment for the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same.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349707"/>
            <a:ext cx="837819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95" dirty="0">
                <a:latin typeface="Times New Roman"/>
                <a:cs typeface="Times New Roman"/>
              </a:rPr>
              <a:t>To </a:t>
            </a:r>
            <a:r>
              <a:rPr sz="2000" b="1" dirty="0">
                <a:latin typeface="Times New Roman"/>
                <a:cs typeface="Times New Roman"/>
              </a:rPr>
              <a:t>the</a:t>
            </a:r>
            <a:r>
              <a:rPr sz="2000" b="1" spc="7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Bank:</a:t>
            </a:r>
            <a:endParaRPr sz="2000">
              <a:latin typeface="Times New Roman"/>
              <a:cs typeface="Times New Roman"/>
            </a:endParaRPr>
          </a:p>
          <a:p>
            <a:pPr marL="241300" marR="5715" indent="-228600">
              <a:lnSpc>
                <a:spcPct val="150000"/>
              </a:lnSpc>
              <a:spcBef>
                <a:spcPts val="4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Innovative, scheme, addresses competition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present the </a:t>
            </a:r>
            <a:r>
              <a:rPr sz="2000" dirty="0">
                <a:latin typeface="Times New Roman"/>
                <a:cs typeface="Times New Roman"/>
              </a:rPr>
              <a:t>bank </a:t>
            </a:r>
            <a:r>
              <a:rPr sz="2000" spc="-5" dirty="0">
                <a:latin typeface="Times New Roman"/>
                <a:cs typeface="Times New Roman"/>
              </a:rPr>
              <a:t>as technology  </a:t>
            </a:r>
            <a:r>
              <a:rPr sz="2000" dirty="0">
                <a:latin typeface="Times New Roman"/>
                <a:cs typeface="Times New Roman"/>
              </a:rPr>
              <a:t>driven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the banking </a:t>
            </a:r>
            <a:r>
              <a:rPr sz="2000" spc="-5" dirty="0">
                <a:latin typeface="Times New Roman"/>
                <a:cs typeface="Times New Roman"/>
              </a:rPr>
              <a:t>sector market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Reduces </a:t>
            </a:r>
            <a:r>
              <a:rPr sz="2000" spc="-5" dirty="0">
                <a:latin typeface="Times New Roman"/>
                <a:cs typeface="Times New Roman"/>
              </a:rPr>
              <a:t>customer </a:t>
            </a:r>
            <a:r>
              <a:rPr sz="2000" dirty="0">
                <a:latin typeface="Times New Roman"/>
                <a:cs typeface="Times New Roman"/>
              </a:rPr>
              <a:t>visits </a:t>
            </a:r>
            <a:r>
              <a:rPr sz="2000" spc="-5" dirty="0">
                <a:latin typeface="Times New Roman"/>
                <a:cs typeface="Times New Roman"/>
              </a:rPr>
              <a:t>to </a:t>
            </a:r>
            <a:r>
              <a:rPr sz="2000" dirty="0">
                <a:latin typeface="Times New Roman"/>
                <a:cs typeface="Times New Roman"/>
              </a:rPr>
              <a:t>the branch and thereby </a:t>
            </a:r>
            <a:r>
              <a:rPr sz="2000" spc="-5" dirty="0">
                <a:latin typeface="Times New Roman"/>
                <a:cs typeface="Times New Roman"/>
              </a:rPr>
              <a:t>human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intervention</a:t>
            </a:r>
            <a:endParaRPr sz="2000">
              <a:latin typeface="Times New Roman"/>
              <a:cs typeface="Times New Roman"/>
            </a:endParaRPr>
          </a:p>
          <a:p>
            <a:pPr marL="241300" marR="5715" indent="-228600">
              <a:lnSpc>
                <a:spcPct val="150000"/>
              </a:lnSpc>
              <a:spcBef>
                <a:spcPts val="484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10" dirty="0">
                <a:latin typeface="Times New Roman"/>
                <a:cs typeface="Times New Roman"/>
              </a:rPr>
              <a:t>Inter-branch </a:t>
            </a:r>
            <a:r>
              <a:rPr sz="2000" spc="-5" dirty="0">
                <a:latin typeface="Times New Roman"/>
                <a:cs typeface="Times New Roman"/>
              </a:rPr>
              <a:t>reconciliation </a:t>
            </a:r>
            <a:r>
              <a:rPr sz="2000" spc="-10" dirty="0">
                <a:latin typeface="Times New Roman"/>
                <a:cs typeface="Times New Roman"/>
              </a:rPr>
              <a:t>is </a:t>
            </a:r>
            <a:r>
              <a:rPr sz="2000" spc="-5" dirty="0">
                <a:latin typeface="Times New Roman"/>
                <a:cs typeface="Times New Roman"/>
              </a:rPr>
              <a:t>immediate thereby reducing chances of fraud and  misappropriation</a:t>
            </a:r>
            <a:endParaRPr sz="20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50000"/>
              </a:lnSpc>
              <a:spcBef>
                <a:spcPts val="4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spc="-5" dirty="0">
                <a:latin typeface="Times New Roman"/>
                <a:cs typeface="Times New Roman"/>
              </a:rPr>
              <a:t>On-line banking is </a:t>
            </a:r>
            <a:r>
              <a:rPr sz="2000" spc="-10" dirty="0">
                <a:latin typeface="Times New Roman"/>
                <a:cs typeface="Times New Roman"/>
              </a:rPr>
              <a:t>an effective </a:t>
            </a:r>
            <a:r>
              <a:rPr sz="2000" spc="-5" dirty="0">
                <a:latin typeface="Times New Roman"/>
                <a:cs typeface="Times New Roman"/>
              </a:rPr>
              <a:t>medium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promotion of various schemes </a:t>
            </a:r>
            <a:r>
              <a:rPr sz="2000" dirty="0">
                <a:latin typeface="Times New Roman"/>
                <a:cs typeface="Times New Roman"/>
              </a:rPr>
              <a:t>of </a:t>
            </a:r>
            <a:r>
              <a:rPr sz="2000" spc="-5" dirty="0">
                <a:latin typeface="Times New Roman"/>
                <a:cs typeface="Times New Roman"/>
              </a:rPr>
              <a:t>the  </a:t>
            </a:r>
            <a:r>
              <a:rPr sz="2000" dirty="0">
                <a:latin typeface="Times New Roman"/>
                <a:cs typeface="Times New Roman"/>
              </a:rPr>
              <a:t>bank, a </a:t>
            </a:r>
            <a:r>
              <a:rPr sz="2000" spc="-5" dirty="0">
                <a:latin typeface="Times New Roman"/>
                <a:cs typeface="Times New Roman"/>
              </a:rPr>
              <a:t>marketing </a:t>
            </a:r>
            <a:r>
              <a:rPr sz="2000" dirty="0">
                <a:latin typeface="Times New Roman"/>
                <a:cs typeface="Times New Roman"/>
              </a:rPr>
              <a:t>tool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indeed.</a:t>
            </a:r>
            <a:endParaRPr sz="20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680"/>
              </a:spcBef>
              <a:buFont typeface="Arial"/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Times New Roman"/>
                <a:cs typeface="Times New Roman"/>
              </a:rPr>
              <a:t>Integrated </a:t>
            </a:r>
            <a:r>
              <a:rPr sz="2000" spc="-5" dirty="0">
                <a:latin typeface="Times New Roman"/>
                <a:cs typeface="Times New Roman"/>
              </a:rPr>
              <a:t>customer </a:t>
            </a:r>
            <a:r>
              <a:rPr sz="2000" dirty="0">
                <a:latin typeface="Times New Roman"/>
                <a:cs typeface="Times New Roman"/>
              </a:rPr>
              <a:t>data paves way for </a:t>
            </a:r>
            <a:r>
              <a:rPr sz="2000" spc="-5" dirty="0">
                <a:latin typeface="Times New Roman"/>
                <a:cs typeface="Times New Roman"/>
              </a:rPr>
              <a:t>individualized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customized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services.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075940" marR="5080" indent="-2919095">
              <a:lnSpc>
                <a:spcPts val="4700"/>
              </a:lnSpc>
              <a:spcBef>
                <a:spcPts val="335"/>
              </a:spcBef>
            </a:pPr>
            <a:r>
              <a:rPr spc="-20" dirty="0"/>
              <a:t>Broad </a:t>
            </a:r>
            <a:r>
              <a:rPr spc="-5" dirty="0"/>
              <a:t>Classification of Banks in  India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28673"/>
            <a:ext cx="8072755" cy="437705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5600" marR="5080" indent="-343535" algn="just">
              <a:lnSpc>
                <a:spcPct val="80000"/>
              </a:lnSpc>
              <a:spcBef>
                <a:spcPts val="620"/>
              </a:spcBef>
              <a:buAutoNum type="arabicParenR"/>
              <a:tabLst>
                <a:tab pos="356235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The </a:t>
            </a:r>
            <a:r>
              <a:rPr sz="2200" b="1" spc="-10" dirty="0">
                <a:latin typeface="Times New Roman"/>
                <a:cs typeface="Times New Roman"/>
              </a:rPr>
              <a:t>RBI: </a:t>
            </a:r>
            <a:r>
              <a:rPr sz="2200" spc="-5" dirty="0">
                <a:latin typeface="Times New Roman"/>
                <a:cs typeface="Times New Roman"/>
              </a:rPr>
              <a:t>The </a:t>
            </a:r>
            <a:r>
              <a:rPr sz="2200" spc="-10" dirty="0">
                <a:latin typeface="Times New Roman"/>
                <a:cs typeface="Times New Roman"/>
              </a:rPr>
              <a:t>RBI </a:t>
            </a:r>
            <a:r>
              <a:rPr sz="2200" spc="-5" dirty="0">
                <a:latin typeface="Times New Roman"/>
                <a:cs typeface="Times New Roman"/>
              </a:rPr>
              <a:t>is </a:t>
            </a:r>
            <a:r>
              <a:rPr sz="2200" spc="-10" dirty="0">
                <a:latin typeface="Times New Roman"/>
                <a:cs typeface="Times New Roman"/>
              </a:rPr>
              <a:t>the </a:t>
            </a:r>
            <a:r>
              <a:rPr sz="2200" spc="-5" dirty="0">
                <a:latin typeface="Times New Roman"/>
                <a:cs typeface="Times New Roman"/>
              </a:rPr>
              <a:t>supreme monetary and banking authority  in the country </a:t>
            </a:r>
            <a:r>
              <a:rPr sz="2200" spc="-10" dirty="0">
                <a:latin typeface="Times New Roman"/>
                <a:cs typeface="Times New Roman"/>
              </a:rPr>
              <a:t>and </a:t>
            </a:r>
            <a:r>
              <a:rPr sz="2200" spc="-5" dirty="0">
                <a:latin typeface="Times New Roman"/>
                <a:cs typeface="Times New Roman"/>
              </a:rPr>
              <a:t>has the responsibility </a:t>
            </a:r>
            <a:r>
              <a:rPr sz="2200" spc="-10" dirty="0">
                <a:latin typeface="Times New Roman"/>
                <a:cs typeface="Times New Roman"/>
              </a:rPr>
              <a:t>to </a:t>
            </a:r>
            <a:r>
              <a:rPr sz="2200" spc="-5" dirty="0">
                <a:latin typeface="Times New Roman"/>
                <a:cs typeface="Times New Roman"/>
              </a:rPr>
              <a:t>control the </a:t>
            </a:r>
            <a:r>
              <a:rPr sz="2200" dirty="0">
                <a:latin typeface="Times New Roman"/>
                <a:cs typeface="Times New Roman"/>
              </a:rPr>
              <a:t>banking  </a:t>
            </a:r>
            <a:r>
              <a:rPr sz="2200" spc="-5" dirty="0">
                <a:latin typeface="Times New Roman"/>
                <a:cs typeface="Times New Roman"/>
              </a:rPr>
              <a:t>system in the </a:t>
            </a:r>
            <a:r>
              <a:rPr sz="2200" spc="-20" dirty="0">
                <a:latin typeface="Times New Roman"/>
                <a:cs typeface="Times New Roman"/>
              </a:rPr>
              <a:t>country. </a:t>
            </a:r>
            <a:r>
              <a:rPr sz="2200" spc="-5" dirty="0">
                <a:latin typeface="Times New Roman"/>
                <a:cs typeface="Times New Roman"/>
              </a:rPr>
              <a:t>It keeps the reserves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all scheduled banks  and hence is known as the </a:t>
            </a:r>
            <a:r>
              <a:rPr sz="2200" spc="-10" dirty="0">
                <a:latin typeface="Times New Roman"/>
                <a:cs typeface="Times New Roman"/>
              </a:rPr>
              <a:t>“Reserve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Bank”.</a:t>
            </a:r>
            <a:endParaRPr sz="2200">
              <a:latin typeface="Times New Roman"/>
              <a:cs typeface="Times New Roman"/>
            </a:endParaRPr>
          </a:p>
          <a:p>
            <a:pPr marL="355600" indent="-343535" algn="just">
              <a:lnSpc>
                <a:spcPct val="100000"/>
              </a:lnSpc>
              <a:spcBef>
                <a:spcPts val="459"/>
              </a:spcBef>
              <a:buAutoNum type="arabicParenR"/>
              <a:tabLst>
                <a:tab pos="356235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Public Sector</a:t>
            </a:r>
            <a:r>
              <a:rPr sz="2200" b="1" spc="-2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Banks: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750"/>
              </a:spcBef>
              <a:buFont typeface="Symbol"/>
              <a:buChar char=""/>
              <a:tabLst>
                <a:tab pos="756285" algn="l"/>
                <a:tab pos="756920" algn="l"/>
              </a:tabLst>
            </a:pPr>
            <a:r>
              <a:rPr sz="2000" spc="-5" dirty="0">
                <a:latin typeface="Times New Roman"/>
                <a:cs typeface="Times New Roman"/>
              </a:rPr>
              <a:t>State Bank </a:t>
            </a:r>
            <a:r>
              <a:rPr sz="2000" dirty="0">
                <a:latin typeface="Times New Roman"/>
                <a:cs typeface="Times New Roman"/>
              </a:rPr>
              <a:t>of India and </a:t>
            </a:r>
            <a:r>
              <a:rPr sz="2000" spc="-5" dirty="0">
                <a:latin typeface="Times New Roman"/>
                <a:cs typeface="Times New Roman"/>
              </a:rPr>
              <a:t>its </a:t>
            </a:r>
            <a:r>
              <a:rPr sz="2000" dirty="0">
                <a:latin typeface="Times New Roman"/>
                <a:cs typeface="Times New Roman"/>
              </a:rPr>
              <a:t>Associates</a:t>
            </a:r>
            <a:r>
              <a:rPr sz="2000" spc="-2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(8)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725"/>
              </a:spcBef>
              <a:buFont typeface="Symbol"/>
              <a:buChar char="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Nationalized Banks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(19)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756285" algn="l"/>
                <a:tab pos="756920" algn="l"/>
              </a:tabLst>
            </a:pPr>
            <a:r>
              <a:rPr sz="2000" dirty="0">
                <a:latin typeface="Times New Roman"/>
                <a:cs typeface="Times New Roman"/>
              </a:rPr>
              <a:t>Regional Rural Banks Sponsored by Public Sector Banks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(196)</a:t>
            </a:r>
            <a:endParaRPr sz="2000">
              <a:latin typeface="Times New Roman"/>
              <a:cs typeface="Times New Roman"/>
            </a:endParaRPr>
          </a:p>
          <a:p>
            <a:pPr marL="316230" indent="-304165">
              <a:lnSpc>
                <a:spcPct val="100000"/>
              </a:lnSpc>
              <a:spcBef>
                <a:spcPts val="755"/>
              </a:spcBef>
              <a:buAutoNum type="arabicParenR"/>
              <a:tabLst>
                <a:tab pos="316865" algn="l"/>
              </a:tabLst>
            </a:pPr>
            <a:r>
              <a:rPr sz="2200" b="1" spc="-5" dirty="0">
                <a:latin typeface="Times New Roman"/>
                <a:cs typeface="Times New Roman"/>
              </a:rPr>
              <a:t>Private Sector</a:t>
            </a:r>
            <a:r>
              <a:rPr sz="2200" b="1" spc="-15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Banks: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5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Old Generation Private Banks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(22)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Foreign New Generation Private Banks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(8)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Banks </a:t>
            </a:r>
            <a:r>
              <a:rPr sz="2000" spc="-5" dirty="0">
                <a:latin typeface="Times New Roman"/>
                <a:cs typeface="Times New Roman"/>
              </a:rPr>
              <a:t>in </a:t>
            </a:r>
            <a:r>
              <a:rPr sz="2000" dirty="0">
                <a:latin typeface="Times New Roman"/>
                <a:cs typeface="Times New Roman"/>
              </a:rPr>
              <a:t>India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(40)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61315"/>
            <a:ext cx="8074025" cy="58515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375"/>
              </a:lnSpc>
              <a:spcBef>
                <a:spcPts val="95"/>
              </a:spcBef>
            </a:pPr>
            <a:r>
              <a:rPr sz="2200" b="1" spc="-5" dirty="0">
                <a:latin typeface="Times New Roman"/>
                <a:cs typeface="Times New Roman"/>
              </a:rPr>
              <a:t>4) Co-operative </a:t>
            </a:r>
            <a:r>
              <a:rPr sz="2200" b="1" dirty="0">
                <a:latin typeface="Times New Roman"/>
                <a:cs typeface="Times New Roman"/>
              </a:rPr>
              <a:t>Sector</a:t>
            </a:r>
            <a:r>
              <a:rPr sz="2200" b="1" spc="-30" dirty="0">
                <a:latin typeface="Times New Roman"/>
                <a:cs typeface="Times New Roman"/>
              </a:rPr>
              <a:t> </a:t>
            </a:r>
            <a:r>
              <a:rPr sz="2200" b="1" spc="-5" dirty="0">
                <a:latin typeface="Times New Roman"/>
                <a:cs typeface="Times New Roman"/>
              </a:rPr>
              <a:t>Banks: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ts val="2115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State Co-operative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Banks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ts val="2110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Central Co-operative</a:t>
            </a:r>
            <a:r>
              <a:rPr sz="2200" spc="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Banks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ts val="2110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Primary Agricultural Credit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Societies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ts val="2110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Land Development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Banks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ts val="2375"/>
              </a:lnSpc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State Land Development</a:t>
            </a:r>
            <a:r>
              <a:rPr sz="2200" spc="3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Banks</a:t>
            </a:r>
            <a:endParaRPr sz="2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30000"/>
              </a:lnSpc>
              <a:spcBef>
                <a:spcPts val="1780"/>
              </a:spcBef>
            </a:pPr>
            <a:r>
              <a:rPr sz="2200" b="1" dirty="0">
                <a:latin typeface="Times New Roman"/>
                <a:cs typeface="Times New Roman"/>
              </a:rPr>
              <a:t>5) </a:t>
            </a:r>
            <a:r>
              <a:rPr sz="2200" b="1" spc="-5" dirty="0">
                <a:latin typeface="Times New Roman"/>
                <a:cs typeface="Times New Roman"/>
              </a:rPr>
              <a:t>Development Banks: </a:t>
            </a:r>
            <a:r>
              <a:rPr sz="2200" spc="-5" dirty="0">
                <a:latin typeface="Times New Roman"/>
                <a:cs typeface="Times New Roman"/>
              </a:rPr>
              <a:t>Development Banks </a:t>
            </a:r>
            <a:r>
              <a:rPr sz="2200" spc="-10" dirty="0">
                <a:latin typeface="Times New Roman"/>
                <a:cs typeface="Times New Roman"/>
              </a:rPr>
              <a:t>mostly </a:t>
            </a:r>
            <a:r>
              <a:rPr sz="2200" spc="-5" dirty="0">
                <a:latin typeface="Times New Roman"/>
                <a:cs typeface="Times New Roman"/>
              </a:rPr>
              <a:t>provide long term  finance for setting </a:t>
            </a:r>
            <a:r>
              <a:rPr sz="2200" dirty="0">
                <a:latin typeface="Times New Roman"/>
                <a:cs typeface="Times New Roman"/>
              </a:rPr>
              <a:t>up </a:t>
            </a:r>
            <a:r>
              <a:rPr sz="2200" spc="-5" dirty="0">
                <a:latin typeface="Times New Roman"/>
                <a:cs typeface="Times New Roman"/>
              </a:rPr>
              <a:t>industries. They also provide short-term </a:t>
            </a:r>
            <a:r>
              <a:rPr sz="2200" dirty="0">
                <a:latin typeface="Times New Roman"/>
                <a:cs typeface="Times New Roman"/>
              </a:rPr>
              <a:t>finance  </a:t>
            </a:r>
            <a:r>
              <a:rPr sz="2200" spc="-5" dirty="0">
                <a:latin typeface="Times New Roman"/>
                <a:cs typeface="Times New Roman"/>
              </a:rPr>
              <a:t>(for </a:t>
            </a:r>
            <a:r>
              <a:rPr sz="2200" dirty="0">
                <a:latin typeface="Times New Roman"/>
                <a:cs typeface="Times New Roman"/>
              </a:rPr>
              <a:t>export </a:t>
            </a:r>
            <a:r>
              <a:rPr sz="2200" spc="-5" dirty="0">
                <a:latin typeface="Times New Roman"/>
                <a:cs typeface="Times New Roman"/>
              </a:rPr>
              <a:t>and import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activities)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Industrial Finance Co-operation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India</a:t>
            </a:r>
            <a:r>
              <a:rPr sz="2200" spc="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(IFCI)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0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Industrial Development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India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(IDBI)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Industrial Investment Bank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India</a:t>
            </a:r>
            <a:r>
              <a:rPr sz="2200" spc="5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(IIBI)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Small Industries Development Bank </a:t>
            </a:r>
            <a:r>
              <a:rPr sz="2200" dirty="0">
                <a:latin typeface="Times New Roman"/>
                <a:cs typeface="Times New Roman"/>
              </a:rPr>
              <a:t>of </a:t>
            </a:r>
            <a:r>
              <a:rPr sz="2200" spc="-5" dirty="0">
                <a:latin typeface="Times New Roman"/>
                <a:cs typeface="Times New Roman"/>
              </a:rPr>
              <a:t>India</a:t>
            </a:r>
            <a:r>
              <a:rPr sz="2200" spc="7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(SIDBI)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0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National Bank for Agriculture and Rural Development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(NABARD)</a:t>
            </a:r>
            <a:endParaRPr sz="2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95"/>
              </a:spcBef>
              <a:buFont typeface="Symbol"/>
              <a:buChar char=""/>
              <a:tabLst>
                <a:tab pos="355600" algn="l"/>
                <a:tab pos="356235" algn="l"/>
              </a:tabLst>
            </a:pPr>
            <a:r>
              <a:rPr sz="2200" spc="-5" dirty="0">
                <a:latin typeface="Times New Roman"/>
                <a:cs typeface="Times New Roman"/>
              </a:rPr>
              <a:t>Export-Import Bank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4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India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04935" y="6427114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7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60829" y="57099"/>
            <a:ext cx="471932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latin typeface="Times New Roman"/>
                <a:cs typeface="Times New Roman"/>
              </a:rPr>
              <a:t>Commercial</a:t>
            </a:r>
            <a:r>
              <a:rPr sz="4800" b="0" spc="-70" dirty="0">
                <a:latin typeface="Times New Roman"/>
                <a:cs typeface="Times New Roman"/>
              </a:rPr>
              <a:t> </a:t>
            </a:r>
            <a:r>
              <a:rPr sz="4800" b="0" dirty="0">
                <a:latin typeface="Times New Roman"/>
                <a:cs typeface="Times New Roman"/>
              </a:rPr>
              <a:t>Banks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859281"/>
            <a:ext cx="7845425" cy="2244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Commercial banks comprising public sector banks,  foreign banks, and private sector banks represent  the </a:t>
            </a:r>
            <a:r>
              <a:rPr sz="2800" spc="-10" dirty="0">
                <a:latin typeface="Times New Roman"/>
                <a:cs typeface="Times New Roman"/>
              </a:rPr>
              <a:t>most </a:t>
            </a:r>
            <a:r>
              <a:rPr sz="2800" spc="-5" dirty="0">
                <a:latin typeface="Times New Roman"/>
                <a:cs typeface="Times New Roman"/>
              </a:rPr>
              <a:t>important financial intermediary in the  Indian financial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system.</a:t>
            </a:r>
            <a:endParaRPr sz="2800">
              <a:latin typeface="Times New Roman"/>
              <a:cs typeface="Times New Roman"/>
            </a:endParaRPr>
          </a:p>
          <a:p>
            <a:pPr marL="271780" algn="just">
              <a:lnSpc>
                <a:spcPct val="100000"/>
              </a:lnSpc>
              <a:spcBef>
                <a:spcPts val="675"/>
              </a:spcBef>
            </a:pPr>
            <a:r>
              <a:rPr sz="2800" spc="-5" dirty="0">
                <a:latin typeface="Times New Roman"/>
                <a:cs typeface="Times New Roman"/>
              </a:rPr>
              <a:t>The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changes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in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banking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structure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and</a:t>
            </a:r>
            <a:r>
              <a:rPr sz="2800" spc="4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control</a:t>
            </a:r>
            <a:r>
              <a:rPr sz="2800" spc="434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have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3078302"/>
            <a:ext cx="750189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382395" algn="l"/>
                <a:tab pos="2141855" algn="l"/>
                <a:tab pos="2664460" algn="l"/>
                <a:tab pos="3721100" algn="l"/>
                <a:tab pos="5803265" algn="l"/>
                <a:tab pos="6975475" algn="l"/>
              </a:tabLst>
            </a:pPr>
            <a:r>
              <a:rPr sz="2800" spc="-5" dirty="0">
                <a:latin typeface="Times New Roman"/>
                <a:cs typeface="Times New Roman"/>
              </a:rPr>
              <a:t>resul</a:t>
            </a:r>
            <a:r>
              <a:rPr sz="2800" dirty="0">
                <a:latin typeface="Times New Roman"/>
                <a:cs typeface="Times New Roman"/>
              </a:rPr>
              <a:t>t</a:t>
            </a:r>
            <a:r>
              <a:rPr sz="2800" spc="-25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due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to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w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der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geog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aphical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15" dirty="0">
                <a:latin typeface="Times New Roman"/>
                <a:cs typeface="Times New Roman"/>
              </a:rPr>
              <a:t>s</a:t>
            </a:r>
            <a:r>
              <a:rPr sz="2800" spc="-5" dirty="0">
                <a:latin typeface="Times New Roman"/>
                <a:cs typeface="Times New Roman"/>
              </a:rPr>
              <a:t>p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spc="-2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d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and  deeper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2029" y="3505580"/>
            <a:ext cx="6105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56764" algn="l"/>
                <a:tab pos="2800350" algn="l"/>
                <a:tab pos="3921125" algn="l"/>
                <a:tab pos="5184140" algn="l"/>
              </a:tabLst>
            </a:pPr>
            <a:r>
              <a:rPr sz="2800" spc="-5" dirty="0">
                <a:latin typeface="Times New Roman"/>
                <a:cs typeface="Times New Roman"/>
              </a:rPr>
              <a:t>penet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at</a:t>
            </a:r>
            <a:r>
              <a:rPr sz="2800" spc="-2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on</a:t>
            </a:r>
            <a:r>
              <a:rPr sz="2800" dirty="0">
                <a:latin typeface="Times New Roman"/>
                <a:cs typeface="Times New Roman"/>
              </a:rPr>
              <a:t>	o</a:t>
            </a:r>
            <a:r>
              <a:rPr sz="2800" spc="-5" dirty="0">
                <a:latin typeface="Times New Roman"/>
                <a:cs typeface="Times New Roman"/>
              </a:rPr>
              <a:t>f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u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are</a:t>
            </a:r>
            <a:r>
              <a:rPr sz="2800" spc="-2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s,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h</a:t>
            </a:r>
            <a:r>
              <a:rPr sz="2800" dirty="0">
                <a:latin typeface="Times New Roman"/>
                <a:cs typeface="Times New Roman"/>
              </a:rPr>
              <a:t>i</a:t>
            </a:r>
            <a:r>
              <a:rPr sz="2800" spc="-5" dirty="0">
                <a:latin typeface="Times New Roman"/>
                <a:cs typeface="Times New Roman"/>
              </a:rPr>
              <a:t>gher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44" y="3932301"/>
            <a:ext cx="7501255" cy="12979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algn="just">
              <a:lnSpc>
                <a:spcPct val="99200"/>
              </a:lnSpc>
              <a:spcBef>
                <a:spcPts val="120"/>
              </a:spcBef>
            </a:pPr>
            <a:r>
              <a:rPr sz="2800" spc="-5" dirty="0">
                <a:latin typeface="Times New Roman"/>
                <a:cs typeface="Times New Roman"/>
              </a:rPr>
              <a:t>mobilization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deposits, reallocation </a:t>
            </a:r>
            <a:r>
              <a:rPr sz="2800" dirty="0">
                <a:latin typeface="Times New Roman"/>
                <a:cs typeface="Times New Roman"/>
              </a:rPr>
              <a:t>of </a:t>
            </a:r>
            <a:r>
              <a:rPr sz="2800" spc="-5" dirty="0">
                <a:latin typeface="Times New Roman"/>
                <a:cs typeface="Times New Roman"/>
              </a:rPr>
              <a:t>bank credit  to priority activities, and lower operational  autonomy </a:t>
            </a:r>
            <a:r>
              <a:rPr sz="2800" dirty="0">
                <a:latin typeface="Times New Roman"/>
                <a:cs typeface="Times New Roman"/>
              </a:rPr>
              <a:t>for </a:t>
            </a:r>
            <a:r>
              <a:rPr sz="2800" spc="-5" dirty="0">
                <a:latin typeface="Times New Roman"/>
                <a:cs typeface="Times New Roman"/>
              </a:rPr>
              <a:t>a </a:t>
            </a:r>
            <a:r>
              <a:rPr sz="2800" dirty="0">
                <a:latin typeface="Times New Roman"/>
                <a:cs typeface="Times New Roman"/>
              </a:rPr>
              <a:t>bank </a:t>
            </a:r>
            <a:r>
              <a:rPr sz="2800" spc="-5" dirty="0">
                <a:latin typeface="Times New Roman"/>
                <a:cs typeface="Times New Roman"/>
              </a:rPr>
              <a:t>management. </a:t>
            </a:r>
            <a:r>
              <a:rPr sz="2800" dirty="0">
                <a:latin typeface="Times New Roman"/>
                <a:cs typeface="Times New Roman"/>
              </a:rPr>
              <a:t>Public</a:t>
            </a:r>
            <a:r>
              <a:rPr sz="2800" spc="49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sector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5212841"/>
            <a:ext cx="5463540" cy="87058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>
              <a:lnSpc>
                <a:spcPts val="3300"/>
              </a:lnSpc>
              <a:spcBef>
                <a:spcPts val="254"/>
              </a:spcBef>
              <a:tabLst>
                <a:tab pos="1520825" algn="l"/>
                <a:tab pos="2050414" algn="l"/>
                <a:tab pos="2673350" algn="l"/>
                <a:tab pos="3313429" algn="l"/>
                <a:tab pos="4112260" algn="l"/>
                <a:tab pos="5014595" algn="l"/>
              </a:tabLst>
            </a:pPr>
            <a:r>
              <a:rPr sz="2800" spc="-5" dirty="0">
                <a:latin typeface="Times New Roman"/>
                <a:cs typeface="Times New Roman"/>
              </a:rPr>
              <a:t>com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cial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ban</a:t>
            </a:r>
            <a:r>
              <a:rPr sz="2800" dirty="0">
                <a:latin typeface="Times New Roman"/>
                <a:cs typeface="Times New Roman"/>
              </a:rPr>
              <a:t>k</a:t>
            </a:r>
            <a:r>
              <a:rPr sz="2800" spc="-5" dirty="0">
                <a:latin typeface="Times New Roman"/>
                <a:cs typeface="Times New Roman"/>
              </a:rPr>
              <a:t>s,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do</a:t>
            </a:r>
            <a:r>
              <a:rPr sz="2800" spc="-20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i</a:t>
            </a:r>
            <a:r>
              <a:rPr sz="2800" spc="5" dirty="0">
                <a:latin typeface="Times New Roman"/>
                <a:cs typeface="Times New Roman"/>
              </a:rPr>
              <a:t>n</a:t>
            </a:r>
            <a:r>
              <a:rPr sz="2800" spc="-5" dirty="0">
                <a:latin typeface="Times New Roman"/>
                <a:cs typeface="Times New Roman"/>
              </a:rPr>
              <a:t>ate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t</a:t>
            </a:r>
            <a:r>
              <a:rPr sz="2800" spc="5" dirty="0">
                <a:latin typeface="Times New Roman"/>
                <a:cs typeface="Times New Roman"/>
              </a:rPr>
              <a:t>h</a:t>
            </a:r>
            <a:r>
              <a:rPr sz="2800" spc="-5" dirty="0">
                <a:latin typeface="Times New Roman"/>
                <a:cs typeface="Times New Roman"/>
              </a:rPr>
              <a:t>e  banking	scene	in	</a:t>
            </a:r>
            <a:r>
              <a:rPr sz="2800" dirty="0">
                <a:latin typeface="Times New Roman"/>
                <a:cs typeface="Times New Roman"/>
              </a:rPr>
              <a:t>the	</a:t>
            </a:r>
            <a:r>
              <a:rPr sz="2800" spc="-25" dirty="0">
                <a:latin typeface="Times New Roman"/>
                <a:cs typeface="Times New Roman"/>
              </a:rPr>
              <a:t>country.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97573" y="5212841"/>
            <a:ext cx="1882775" cy="87058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 indent="180975">
              <a:lnSpc>
                <a:spcPts val="3300"/>
              </a:lnSpc>
              <a:spcBef>
                <a:spcPts val="254"/>
              </a:spcBef>
              <a:tabLst>
                <a:tab pos="928369" algn="l"/>
              </a:tabLst>
            </a:pPr>
            <a:r>
              <a:rPr sz="2800" spc="-5" dirty="0">
                <a:latin typeface="Times New Roman"/>
                <a:cs typeface="Times New Roman"/>
              </a:rPr>
              <a:t>com</a:t>
            </a:r>
            <a:r>
              <a:rPr sz="2800" spc="-25" dirty="0">
                <a:latin typeface="Times New Roman"/>
                <a:cs typeface="Times New Roman"/>
              </a:rPr>
              <a:t>m</a:t>
            </a:r>
            <a:r>
              <a:rPr sz="2800" spc="-5" dirty="0">
                <a:latin typeface="Times New Roman"/>
                <a:cs typeface="Times New Roman"/>
              </a:rPr>
              <a:t>e</a:t>
            </a:r>
            <a:r>
              <a:rPr sz="280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cial  The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la</a:t>
            </a:r>
            <a:r>
              <a:rPr sz="2800" spc="-50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gest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44" y="6065926"/>
            <a:ext cx="48298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Times New Roman"/>
                <a:cs typeface="Times New Roman"/>
              </a:rPr>
              <a:t>commercial </a:t>
            </a:r>
            <a:r>
              <a:rPr sz="2800" spc="-5" dirty="0">
                <a:latin typeface="Times New Roman"/>
                <a:cs typeface="Times New Roman"/>
              </a:rPr>
              <a:t>Banks in </a:t>
            </a:r>
            <a:r>
              <a:rPr sz="2800" dirty="0">
                <a:latin typeface="Times New Roman"/>
                <a:cs typeface="Times New Roman"/>
              </a:rPr>
              <a:t>India </a:t>
            </a:r>
            <a:r>
              <a:rPr sz="2800" spc="-5" dirty="0">
                <a:latin typeface="Times New Roman"/>
                <a:cs typeface="Times New Roman"/>
              </a:rPr>
              <a:t>is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SBI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330" y="512191"/>
            <a:ext cx="73063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Times New Roman"/>
                <a:cs typeface="Times New Roman"/>
              </a:rPr>
              <a:t>Main </a:t>
            </a:r>
            <a:r>
              <a:rPr b="0" dirty="0">
                <a:latin typeface="Times New Roman"/>
                <a:cs typeface="Times New Roman"/>
              </a:rPr>
              <a:t>function </a:t>
            </a:r>
            <a:r>
              <a:rPr b="0" spc="-5" dirty="0">
                <a:latin typeface="Times New Roman"/>
                <a:cs typeface="Times New Roman"/>
              </a:rPr>
              <a:t>of commercial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banks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31061"/>
            <a:ext cx="3972560" cy="444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latin typeface="Times New Roman"/>
                <a:cs typeface="Times New Roman"/>
              </a:rPr>
              <a:t>A ) </a:t>
            </a:r>
            <a:r>
              <a:rPr sz="2900" spc="-5" dirty="0">
                <a:latin typeface="Times New Roman"/>
                <a:cs typeface="Times New Roman"/>
              </a:rPr>
              <a:t>Acceptance </a:t>
            </a:r>
            <a:r>
              <a:rPr sz="2900" dirty="0">
                <a:latin typeface="Times New Roman"/>
                <a:cs typeface="Times New Roman"/>
              </a:rPr>
              <a:t>of</a:t>
            </a:r>
            <a:r>
              <a:rPr sz="2900" spc="-355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deposits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dirty="0">
                <a:latin typeface="Times New Roman"/>
                <a:cs typeface="Times New Roman"/>
              </a:rPr>
              <a:t>Fixed </a:t>
            </a:r>
            <a:r>
              <a:rPr sz="2900" spc="-5" dirty="0">
                <a:latin typeface="Times New Roman"/>
                <a:cs typeface="Times New Roman"/>
              </a:rPr>
              <a:t>deposit</a:t>
            </a:r>
            <a:r>
              <a:rPr sz="2900" spc="-45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account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dirty="0">
                <a:latin typeface="Times New Roman"/>
                <a:cs typeface="Times New Roman"/>
              </a:rPr>
              <a:t>Saving bank</a:t>
            </a:r>
            <a:r>
              <a:rPr sz="2900" spc="-40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account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dirty="0">
                <a:latin typeface="Times New Roman"/>
                <a:cs typeface="Times New Roman"/>
              </a:rPr>
              <a:t>Current</a:t>
            </a:r>
            <a:r>
              <a:rPr sz="2900" spc="-35" dirty="0">
                <a:latin typeface="Times New Roman"/>
                <a:cs typeface="Times New Roman"/>
              </a:rPr>
              <a:t> </a:t>
            </a:r>
            <a:r>
              <a:rPr sz="2900" spc="-5" dirty="0">
                <a:latin typeface="Times New Roman"/>
                <a:cs typeface="Times New Roman"/>
              </a:rPr>
              <a:t>account</a:t>
            </a:r>
            <a:endParaRPr sz="2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latin typeface="Times New Roman"/>
                <a:cs typeface="Times New Roman"/>
              </a:rPr>
              <a:t>B ) Advancing of</a:t>
            </a:r>
            <a:r>
              <a:rPr sz="2900" spc="-220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loan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spc="-5" dirty="0">
                <a:latin typeface="Times New Roman"/>
                <a:cs typeface="Times New Roman"/>
              </a:rPr>
              <a:t>Cash </a:t>
            </a:r>
            <a:r>
              <a:rPr sz="2900" dirty="0">
                <a:latin typeface="Times New Roman"/>
                <a:cs typeface="Times New Roman"/>
              </a:rPr>
              <a:t>credit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spc="-5" dirty="0">
                <a:latin typeface="Times New Roman"/>
                <a:cs typeface="Times New Roman"/>
              </a:rPr>
              <a:t>Call loans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dirty="0">
                <a:latin typeface="Times New Roman"/>
                <a:cs typeface="Times New Roman"/>
              </a:rPr>
              <a:t>Over</a:t>
            </a:r>
            <a:r>
              <a:rPr sz="2900" spc="-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draft</a:t>
            </a:r>
            <a:endParaRPr sz="2900">
              <a:latin typeface="Times New Roman"/>
              <a:cs typeface="Times New Roman"/>
            </a:endParaRPr>
          </a:p>
          <a:p>
            <a:pPr marL="447040" indent="-434975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sz="2900" spc="-5" dirty="0">
                <a:latin typeface="Times New Roman"/>
                <a:cs typeface="Times New Roman"/>
              </a:rPr>
              <a:t>Bills</a:t>
            </a:r>
            <a:r>
              <a:rPr sz="2900" spc="-2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discounting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132455" marR="5080" indent="-3120390">
              <a:lnSpc>
                <a:spcPts val="4700"/>
              </a:lnSpc>
              <a:spcBef>
                <a:spcPts val="335"/>
              </a:spcBef>
            </a:pPr>
            <a:r>
              <a:rPr b="0" spc="-5" dirty="0">
                <a:latin typeface="Times New Roman"/>
                <a:cs typeface="Times New Roman"/>
              </a:rPr>
              <a:t>Main </a:t>
            </a:r>
            <a:r>
              <a:rPr b="0" dirty="0">
                <a:latin typeface="Times New Roman"/>
                <a:cs typeface="Times New Roman"/>
              </a:rPr>
              <a:t>function </a:t>
            </a:r>
            <a:r>
              <a:rPr b="0" spc="-5" dirty="0">
                <a:latin typeface="Times New Roman"/>
                <a:cs typeface="Times New Roman"/>
              </a:rPr>
              <a:t>of commercial </a:t>
            </a:r>
            <a:r>
              <a:rPr b="0" dirty="0">
                <a:latin typeface="Times New Roman"/>
                <a:cs typeface="Times New Roman"/>
              </a:rPr>
              <a:t>banks  cont-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386585"/>
            <a:ext cx="6152515" cy="4964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dirty="0">
                <a:latin typeface="Times New Roman"/>
                <a:cs typeface="Times New Roman"/>
              </a:rPr>
              <a:t>C) Agency</a:t>
            </a:r>
            <a:r>
              <a:rPr sz="2700" spc="-165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function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Collecting</a:t>
            </a:r>
            <a:r>
              <a:rPr sz="2700" spc="-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receipts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Making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payments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Buy and sell</a:t>
            </a:r>
            <a:r>
              <a:rPr sz="2700" spc="-2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securities</a:t>
            </a:r>
            <a:endParaRPr sz="2700">
              <a:latin typeface="Times New Roman"/>
              <a:cs typeface="Times New Roman"/>
            </a:endParaRPr>
          </a:p>
          <a:p>
            <a:pPr marL="434975" indent="-422909">
              <a:lnSpc>
                <a:spcPct val="100000"/>
              </a:lnSpc>
              <a:buFont typeface="Arial"/>
              <a:buChar char="•"/>
              <a:tabLst>
                <a:tab pos="434975" algn="l"/>
                <a:tab pos="435609" algn="l"/>
              </a:tabLst>
            </a:pPr>
            <a:r>
              <a:rPr sz="2700" spc="-15" dirty="0">
                <a:latin typeface="Times New Roman"/>
                <a:cs typeface="Times New Roman"/>
              </a:rPr>
              <a:t>Trustee </a:t>
            </a:r>
            <a:r>
              <a:rPr sz="2700" dirty="0">
                <a:latin typeface="Times New Roman"/>
                <a:cs typeface="Times New Roman"/>
              </a:rPr>
              <a:t>and</a:t>
            </a:r>
            <a:r>
              <a:rPr sz="2700" spc="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executor</a:t>
            </a: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700" spc="-5" dirty="0">
                <a:latin typeface="Times New Roman"/>
                <a:cs typeface="Times New Roman"/>
              </a:rPr>
              <a:t>D </a:t>
            </a:r>
            <a:r>
              <a:rPr sz="2700" dirty="0">
                <a:latin typeface="Times New Roman"/>
                <a:cs typeface="Times New Roman"/>
              </a:rPr>
              <a:t>) General utility</a:t>
            </a:r>
            <a:r>
              <a:rPr sz="2700" spc="-1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function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Issuing letters of credit, travelers</a:t>
            </a:r>
            <a:r>
              <a:rPr sz="2700" spc="-95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cheques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Underwriting share and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debentures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spc="-5" dirty="0">
                <a:latin typeface="Times New Roman"/>
                <a:cs typeface="Times New Roman"/>
              </a:rPr>
              <a:t>Safe </a:t>
            </a:r>
            <a:r>
              <a:rPr sz="2700" dirty="0">
                <a:latin typeface="Times New Roman"/>
                <a:cs typeface="Times New Roman"/>
              </a:rPr>
              <a:t>custody of</a:t>
            </a:r>
            <a:r>
              <a:rPr sz="2700" spc="-2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valuables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Providing </a:t>
            </a:r>
            <a:r>
              <a:rPr sz="2700" spc="-105" dirty="0">
                <a:latin typeface="Times New Roman"/>
                <a:cs typeface="Times New Roman"/>
              </a:rPr>
              <a:t>ATM </a:t>
            </a:r>
            <a:r>
              <a:rPr sz="2700" dirty="0">
                <a:latin typeface="Times New Roman"/>
                <a:cs typeface="Times New Roman"/>
              </a:rPr>
              <a:t>and credit card</a:t>
            </a:r>
            <a:r>
              <a:rPr sz="2700" spc="-140" dirty="0">
                <a:latin typeface="Times New Roman"/>
                <a:cs typeface="Times New Roman"/>
              </a:rPr>
              <a:t> </a:t>
            </a:r>
            <a:r>
              <a:rPr sz="2700" dirty="0">
                <a:latin typeface="Times New Roman"/>
                <a:cs typeface="Times New Roman"/>
              </a:rPr>
              <a:t>facilities</a:t>
            </a:r>
            <a:endParaRPr sz="2700">
              <a:latin typeface="Times New Roman"/>
              <a:cs typeface="Times New Roman"/>
            </a:endParaRPr>
          </a:p>
          <a:p>
            <a:pPr marL="440690" indent="-428625">
              <a:lnSpc>
                <a:spcPct val="100000"/>
              </a:lnSpc>
              <a:buFont typeface="Arial"/>
              <a:buChar char="•"/>
              <a:tabLst>
                <a:tab pos="440690" algn="l"/>
                <a:tab pos="441325" algn="l"/>
              </a:tabLst>
            </a:pPr>
            <a:r>
              <a:rPr sz="2700" dirty="0">
                <a:latin typeface="Times New Roman"/>
                <a:cs typeface="Times New Roman"/>
              </a:rPr>
              <a:t>Providing credit</a:t>
            </a:r>
            <a:r>
              <a:rPr sz="2700" spc="-50" dirty="0">
                <a:latin typeface="Times New Roman"/>
                <a:cs typeface="Times New Roman"/>
              </a:rPr>
              <a:t> </a:t>
            </a:r>
            <a:r>
              <a:rPr sz="2700" spc="-5" dirty="0">
                <a:latin typeface="Times New Roman"/>
                <a:cs typeface="Times New Roman"/>
              </a:rPr>
              <a:t>information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27211" y="6427114"/>
            <a:ext cx="180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88888"/>
                </a:solidFill>
                <a:latin typeface="Carlito"/>
                <a:cs typeface="Carlito"/>
              </a:rPr>
              <a:t>10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33650" y="165862"/>
            <a:ext cx="407479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Times New Roman"/>
                <a:cs typeface="Times New Roman"/>
              </a:rPr>
              <a:t>Cooperative</a:t>
            </a:r>
            <a:r>
              <a:rPr sz="4400" b="0" spc="-114" dirty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Bank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011681"/>
            <a:ext cx="7974330" cy="4549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These banks play a vital role in mobilizing savings  and stimulating agricultural investment. </a:t>
            </a:r>
            <a:r>
              <a:rPr sz="2800" dirty="0">
                <a:latin typeface="Times New Roman"/>
                <a:cs typeface="Times New Roman"/>
              </a:rPr>
              <a:t>Co-operative  </a:t>
            </a:r>
            <a:r>
              <a:rPr sz="2800" spc="-5" dirty="0">
                <a:latin typeface="Times New Roman"/>
                <a:cs typeface="Times New Roman"/>
              </a:rPr>
              <a:t>credit institutions account </a:t>
            </a:r>
            <a:r>
              <a:rPr sz="2800" dirty="0">
                <a:latin typeface="Times New Roman"/>
                <a:cs typeface="Times New Roman"/>
              </a:rPr>
              <a:t>for the </a:t>
            </a:r>
            <a:r>
              <a:rPr sz="2800" spc="-5" dirty="0">
                <a:latin typeface="Times New Roman"/>
                <a:cs typeface="Times New Roman"/>
              </a:rPr>
              <a:t>second </a:t>
            </a:r>
            <a:r>
              <a:rPr sz="2800" spc="-10" dirty="0">
                <a:latin typeface="Times New Roman"/>
                <a:cs typeface="Times New Roman"/>
              </a:rPr>
              <a:t>largest  </a:t>
            </a:r>
            <a:r>
              <a:rPr sz="2800" dirty="0">
                <a:latin typeface="Times New Roman"/>
                <a:cs typeface="Times New Roman"/>
              </a:rPr>
              <a:t>proportion </a:t>
            </a:r>
            <a:r>
              <a:rPr sz="2800" spc="-5" dirty="0">
                <a:latin typeface="Times New Roman"/>
                <a:cs typeface="Times New Roman"/>
              </a:rPr>
              <a:t>of 44.6% of total institutional credit. The  co-operative sector is very </a:t>
            </a:r>
            <a:r>
              <a:rPr sz="2800" spc="-10" dirty="0">
                <a:latin typeface="Times New Roman"/>
                <a:cs typeface="Times New Roman"/>
              </a:rPr>
              <a:t>much </a:t>
            </a:r>
            <a:r>
              <a:rPr sz="2800" spc="-5" dirty="0">
                <a:latin typeface="Times New Roman"/>
                <a:cs typeface="Times New Roman"/>
              </a:rPr>
              <a:t>useful for </a:t>
            </a:r>
            <a:r>
              <a:rPr sz="2800" dirty="0">
                <a:latin typeface="Times New Roman"/>
                <a:cs typeface="Times New Roman"/>
              </a:rPr>
              <a:t>rural  people. </a:t>
            </a:r>
            <a:r>
              <a:rPr sz="2800" spc="-5" dirty="0">
                <a:latin typeface="Times New Roman"/>
                <a:cs typeface="Times New Roman"/>
              </a:rPr>
              <a:t>The co-operative </a:t>
            </a:r>
            <a:r>
              <a:rPr sz="2800" dirty="0">
                <a:latin typeface="Times New Roman"/>
                <a:cs typeface="Times New Roman"/>
              </a:rPr>
              <a:t>banking </a:t>
            </a:r>
            <a:r>
              <a:rPr sz="2800" spc="-5" dirty="0">
                <a:latin typeface="Times New Roman"/>
                <a:cs typeface="Times New Roman"/>
              </a:rPr>
              <a:t>sector is </a:t>
            </a:r>
            <a:r>
              <a:rPr sz="2800" dirty="0">
                <a:latin typeface="Times New Roman"/>
                <a:cs typeface="Times New Roman"/>
              </a:rPr>
              <a:t>divided  </a:t>
            </a:r>
            <a:r>
              <a:rPr sz="2800" spc="-5" dirty="0">
                <a:latin typeface="Times New Roman"/>
                <a:cs typeface="Times New Roman"/>
              </a:rPr>
              <a:t>into </a:t>
            </a:r>
            <a:r>
              <a:rPr sz="2800" dirty="0">
                <a:latin typeface="Times New Roman"/>
                <a:cs typeface="Times New Roman"/>
              </a:rPr>
              <a:t>the </a:t>
            </a:r>
            <a:r>
              <a:rPr sz="2800" spc="-5" dirty="0">
                <a:latin typeface="Times New Roman"/>
                <a:cs typeface="Times New Roman"/>
              </a:rPr>
              <a:t>following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categories.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State co-operative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Banks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Central </a:t>
            </a:r>
            <a:r>
              <a:rPr sz="2800" dirty="0">
                <a:latin typeface="Times New Roman"/>
                <a:cs typeface="Times New Roman"/>
              </a:rPr>
              <a:t>co-operative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banks</a:t>
            </a:r>
            <a:endParaRPr sz="28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Times New Roman"/>
                <a:cs typeface="Times New Roman"/>
              </a:rPr>
              <a:t>Primary Agriculture Credit</a:t>
            </a:r>
            <a:r>
              <a:rPr sz="2800" spc="-1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Societies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3364</Words>
  <Application>Microsoft Office PowerPoint</Application>
  <PresentationFormat>On-screen Show (4:3)</PresentationFormat>
  <Paragraphs>279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Banking</vt:lpstr>
      <vt:lpstr>Banking Structure in India</vt:lpstr>
      <vt:lpstr>Structure of Banks in India</vt:lpstr>
      <vt:lpstr>Broad Classification of Banks in  India</vt:lpstr>
      <vt:lpstr>Slide 5</vt:lpstr>
      <vt:lpstr>Commercial Banks</vt:lpstr>
      <vt:lpstr>Main function of commercial banks</vt:lpstr>
      <vt:lpstr>Main function of commercial banks  cont-</vt:lpstr>
      <vt:lpstr>Cooperative Bank</vt:lpstr>
      <vt:lpstr>Development Banks</vt:lpstr>
      <vt:lpstr>Functions of Development Banks</vt:lpstr>
      <vt:lpstr>Investment Banks</vt:lpstr>
      <vt:lpstr>Merchant Banks</vt:lpstr>
      <vt:lpstr>List of commercial banks  Public sector bank</vt:lpstr>
      <vt:lpstr>Indian private banks</vt:lpstr>
      <vt:lpstr>List of Foreign banks in India</vt:lpstr>
      <vt:lpstr>The Role of Reserve Bank of India  (RBI) -Banker’s Bank</vt:lpstr>
      <vt:lpstr>Functions of RBI</vt:lpstr>
      <vt:lpstr>Functions of RBI cont-</vt:lpstr>
      <vt:lpstr>Functions of RBI cont-</vt:lpstr>
      <vt:lpstr>Functions of RBI cont-</vt:lpstr>
      <vt:lpstr>Functions of RBI cont-</vt:lpstr>
      <vt:lpstr>Products and Services offered by Banks</vt:lpstr>
      <vt:lpstr>Retail Banking:</vt:lpstr>
      <vt:lpstr>Slide 25</vt:lpstr>
      <vt:lpstr>Common Banking Products Available:</vt:lpstr>
      <vt:lpstr>Slide 27</vt:lpstr>
      <vt:lpstr>Slide 28</vt:lpstr>
      <vt:lpstr>Slide 29</vt:lpstr>
      <vt:lpstr>Slide 30</vt:lpstr>
      <vt:lpstr>Banking Services</vt:lpstr>
      <vt:lpstr>Slide 32</vt:lpstr>
      <vt:lpstr>Slide 33</vt:lpstr>
      <vt:lpstr>Fund-based Services (Lending) for  Individuals</vt:lpstr>
      <vt:lpstr>Role Of Information Technology (It) In The  Banking Sector</vt:lpstr>
      <vt:lpstr>E-Banking</vt:lpstr>
      <vt:lpstr>Slide 37</vt:lpstr>
      <vt:lpstr>Benefits of E-banking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Banking</dc:title>
  <dc:creator>Abc</dc:creator>
  <cp:lastModifiedBy>Abc</cp:lastModifiedBy>
  <cp:revision>1</cp:revision>
  <dcterms:created xsi:type="dcterms:W3CDTF">2020-04-03T06:41:14Z</dcterms:created>
  <dcterms:modified xsi:type="dcterms:W3CDTF">2020-04-03T06:47:07Z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2015-08-17T00:00:00Z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2020-04-03T00:00:00Z</vt:filetime>
  </property>
</Properties>
</file>